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9" r:id="rId5"/>
    <p:sldMasterId id="2147483860" r:id="rId6"/>
    <p:sldMasterId id="2147483861" r:id="rId7"/>
    <p:sldMasterId id="2147483862" r:id="rId8"/>
    <p:sldMasterId id="2147483863" r:id="rId9"/>
    <p:sldMasterId id="214748386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Montserrat Medium"/>
      <p:regular r:id="rId36"/>
      <p:bold r:id="rId37"/>
      <p:italic r:id="rId38"/>
      <p:boldItalic r:id="rId39"/>
    </p:embeddedFont>
    <p:embeddedFont>
      <p:font typeface="Montserrat ExtraBold"/>
      <p:bold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C298EC-B9E1-4857-8F74-C7EF6E0A406D}">
  <a:tblStyle styleId="{E3C298EC-B9E1-4857-8F74-C7EF6E0A40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9.xml"/><Relationship Id="rId42" Type="http://schemas.openxmlformats.org/officeDocument/2006/relationships/font" Target="fonts/CenturyGothic-regular.fntdata"/><Relationship Id="rId41" Type="http://schemas.openxmlformats.org/officeDocument/2006/relationships/font" Target="fonts/MontserratExtraBold-boldItalic.fntdata"/><Relationship Id="rId22" Type="http://schemas.openxmlformats.org/officeDocument/2006/relationships/slide" Target="slides/slide11.xml"/><Relationship Id="rId44" Type="http://schemas.openxmlformats.org/officeDocument/2006/relationships/font" Target="fonts/CenturyGothic-italic.fntdata"/><Relationship Id="rId21" Type="http://schemas.openxmlformats.org/officeDocument/2006/relationships/slide" Target="slides/slide10.xml"/><Relationship Id="rId43" Type="http://schemas.openxmlformats.org/officeDocument/2006/relationships/font" Target="fonts/CenturyGothic-bold.fntdata"/><Relationship Id="rId24" Type="http://schemas.openxmlformats.org/officeDocument/2006/relationships/font" Target="fonts/Roboto-regular.fntdata"/><Relationship Id="rId23" Type="http://schemas.openxmlformats.org/officeDocument/2006/relationships/slide" Target="slides/slide12.xml"/><Relationship Id="rId45" Type="http://schemas.openxmlformats.org/officeDocument/2006/relationships/font" Target="fonts/CenturyGothic-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notesMaster" Target="notesMasters/notesMaster1.xml"/><Relationship Id="rId33" Type="http://schemas.openxmlformats.org/officeDocument/2006/relationships/font" Target="fonts/Lato-bold.fntdata"/><Relationship Id="rId10" Type="http://schemas.openxmlformats.org/officeDocument/2006/relationships/slideMaster" Target="slideMasters/slideMaster6.xml"/><Relationship Id="rId32" Type="http://schemas.openxmlformats.org/officeDocument/2006/relationships/font" Target="fonts/Lato-regular.fntdata"/><Relationship Id="rId13" Type="http://schemas.openxmlformats.org/officeDocument/2006/relationships/slide" Target="slides/slide2.xml"/><Relationship Id="rId35" Type="http://schemas.openxmlformats.org/officeDocument/2006/relationships/font" Target="fonts/Lato-boldItalic.fntdata"/><Relationship Id="rId12" Type="http://schemas.openxmlformats.org/officeDocument/2006/relationships/slide" Target="slides/slide1.xml"/><Relationship Id="rId34" Type="http://schemas.openxmlformats.org/officeDocument/2006/relationships/font" Target="fonts/Lato-italic.fntdata"/><Relationship Id="rId15" Type="http://schemas.openxmlformats.org/officeDocument/2006/relationships/slide" Target="slides/slide4.xml"/><Relationship Id="rId37" Type="http://schemas.openxmlformats.org/officeDocument/2006/relationships/font" Target="fonts/MontserratMedium-bold.fntdata"/><Relationship Id="rId14" Type="http://schemas.openxmlformats.org/officeDocument/2006/relationships/slide" Target="slides/slide3.xml"/><Relationship Id="rId36" Type="http://schemas.openxmlformats.org/officeDocument/2006/relationships/font" Target="fonts/MontserratMedium-regular.fntdata"/><Relationship Id="rId17" Type="http://schemas.openxmlformats.org/officeDocument/2006/relationships/slide" Target="slides/slide6.xml"/><Relationship Id="rId39" Type="http://schemas.openxmlformats.org/officeDocument/2006/relationships/font" Target="fonts/MontserratMedium-boldItalic.fntdata"/><Relationship Id="rId16" Type="http://schemas.openxmlformats.org/officeDocument/2006/relationships/slide" Target="slides/slide5.xml"/><Relationship Id="rId38" Type="http://schemas.openxmlformats.org/officeDocument/2006/relationships/font" Target="fonts/MontserratMedium-italic.fntdata"/><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2691295b99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2691295b99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691295b996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2691295b996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Font typeface="Arial"/>
              <a:buNone/>
            </a:pPr>
            <a:r>
              <a:rPr lang="en" sz="1800">
                <a:solidFill>
                  <a:schemeClr val="dk1"/>
                </a:solidFill>
              </a:rPr>
              <a:t>To solve the most prominent challenges in our industry today!</a:t>
            </a:r>
            <a:endParaRPr sz="900">
              <a:solidFill>
                <a:schemeClr val="dk1"/>
              </a:solidFill>
              <a:latin typeface="Calibri"/>
              <a:ea typeface="Calibri"/>
              <a:cs typeface="Calibri"/>
              <a:sym typeface="Calibri"/>
            </a:endParaRPr>
          </a:p>
          <a:p>
            <a:pPr indent="0" lvl="0" marL="0" rtl="0" algn="l">
              <a:spcBef>
                <a:spcPts val="2400"/>
              </a:spcBef>
              <a:spcAft>
                <a:spcPts val="0"/>
              </a:spcAft>
              <a:buClr>
                <a:schemeClr val="dk1"/>
              </a:buClr>
              <a:buFont typeface="Arial"/>
              <a:buNone/>
            </a:pPr>
            <a:r>
              <a:t/>
            </a:r>
            <a:endParaRPr sz="900">
              <a:solidFill>
                <a:schemeClr val="dk1"/>
              </a:solidFill>
              <a:latin typeface="Calibri"/>
              <a:ea typeface="Calibri"/>
              <a:cs typeface="Calibri"/>
              <a:sym typeface="Calibri"/>
            </a:endParaRPr>
          </a:p>
          <a:p>
            <a:pPr indent="0" lvl="0" marL="0" rtl="0" algn="l">
              <a:spcBef>
                <a:spcPts val="1200"/>
              </a:spcBef>
              <a:spcAft>
                <a:spcPts val="0"/>
              </a:spcAft>
              <a:buClr>
                <a:schemeClr val="dk1"/>
              </a:buClr>
              <a:buFont typeface="Arial"/>
              <a:buNone/>
            </a:pPr>
            <a:r>
              <a:rPr lang="en" sz="1800">
                <a:solidFill>
                  <a:schemeClr val="dk1"/>
                </a:solidFill>
              </a:rPr>
              <a:t>Through now a single instance of data, we are enabling interoperability,, across this financial services ecosystem - giving organizations a frictionless data experience ... and a single source of truth. </a:t>
            </a:r>
            <a:endParaRPr sz="9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691295b996_0_7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2691295b996_0_7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b93d3d519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2b93d3d519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5c6656bf1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5c6656bf1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5c6656bf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5c6656bf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Pression sur les Marges : Avec la baisse des frais de gestion et la concurrence accrue, les gestionnaires d'actifs sont sous pression pour augmenter leur efficacité opérationnelle et réduire leurs coûts.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Réglementation Compliquées : Le paysage réglementaire est de plus en plus complexe et exigeant, obligeant les gestionnaires d'actifs à assurer une conformité sans faille tout en restant agiles.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Attentes Élevées des Clients : Les investisseurs demandent davantage de transparence, de personnalisation et de performance, poussant les gestionnaires d'actifs à adopter des technologies avancées pour répondre à ces attentes.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Gestion et Analyse des Données : L'explosion des volumes de données nécessite des outils plus sophistiqués pour les analyser efficacement, afin de tirer des insights actionnables pour les stratégies d'investissement.</a:t>
            </a:r>
            <a:endParaRPr sz="1200">
              <a:solidFill>
                <a:srgbClr val="0D0D0D"/>
              </a:solidFill>
              <a:latin typeface="Roboto"/>
              <a:ea typeface="Roboto"/>
              <a:cs typeface="Roboto"/>
              <a:sym typeface="Roboto"/>
            </a:endParaRPr>
          </a:p>
          <a:p>
            <a:pPr indent="0" lvl="0" marL="0" rtl="0" algn="l">
              <a:lnSpc>
                <a:spcPct val="115000"/>
              </a:lnSpc>
              <a:spcBef>
                <a:spcPts val="1500"/>
              </a:spcBef>
              <a:spcAft>
                <a:spcPts val="0"/>
              </a:spcAft>
              <a:buNone/>
            </a:pPr>
            <a:r>
              <a:rPr b="1" lang="en" sz="1200">
                <a:solidFill>
                  <a:srgbClr val="0D0D0D"/>
                </a:solidFill>
                <a:latin typeface="Roboto"/>
                <a:ea typeface="Roboto"/>
                <a:cs typeface="Roboto"/>
                <a:sym typeface="Roboto"/>
              </a:rPr>
              <a:t>Pourquoi baisse des frais ?</a:t>
            </a:r>
            <a:endParaRPr b="1" sz="1200">
              <a:solidFill>
                <a:srgbClr val="0D0D0D"/>
              </a:solidFill>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Gestion passive :</a:t>
            </a:r>
            <a:r>
              <a:rPr lang="en" sz="1200">
                <a:solidFill>
                  <a:srgbClr val="0D0D0D"/>
                </a:solidFill>
                <a:latin typeface="Roboto"/>
                <a:ea typeface="Roboto"/>
                <a:cs typeface="Roboto"/>
                <a:sym typeface="Roboto"/>
              </a:rPr>
              <a:t> La majorité des ETF sont des fonds indiciels qui </a:t>
            </a:r>
            <a:r>
              <a:rPr b="1" lang="en" sz="1200">
                <a:solidFill>
                  <a:srgbClr val="0D0D0D"/>
                </a:solidFill>
                <a:latin typeface="Roboto"/>
                <a:ea typeface="Roboto"/>
                <a:cs typeface="Roboto"/>
                <a:sym typeface="Roboto"/>
              </a:rPr>
              <a:t>suivent passivement un indice boursier</a:t>
            </a:r>
            <a:r>
              <a:rPr lang="en" sz="1200">
                <a:solidFill>
                  <a:srgbClr val="0D0D0D"/>
                </a:solidFill>
                <a:latin typeface="Roboto"/>
                <a:ea typeface="Roboto"/>
                <a:cs typeface="Roboto"/>
                <a:sym typeface="Roboto"/>
              </a:rPr>
              <a:t>. Cela signifie qu'ils cherchent à répliquer la performance d'un indice de marché spécifique, sans essayer de le battre. Cette gestion passive réduit le besoin d'analystes et de gestionnaires de fonds pour sélectionner activement les actions, ce qui diminue les coûts opérationnels.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Efficacité Fiscale : </a:t>
            </a:r>
            <a:r>
              <a:rPr lang="en" sz="1200">
                <a:solidFill>
                  <a:srgbClr val="0D0D0D"/>
                </a:solidFill>
                <a:latin typeface="Roboto"/>
                <a:ea typeface="Roboto"/>
                <a:cs typeface="Roboto"/>
                <a:sym typeface="Roboto"/>
              </a:rPr>
              <a:t>Les ETF bénéficient souvent d'une structure fiscale plus efficace par rapport aux fonds mutuels traditionnels, particulièrement dans des juridictions comme les États-Unis. </a:t>
            </a:r>
            <a:endParaRPr b="1" sz="165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Les investisseurs </a:t>
            </a:r>
            <a:r>
              <a:rPr b="1" lang="en" sz="1200">
                <a:solidFill>
                  <a:srgbClr val="0D0D0D"/>
                </a:solidFill>
                <a:latin typeface="Roboto"/>
                <a:ea typeface="Roboto"/>
                <a:cs typeface="Roboto"/>
                <a:sym typeface="Roboto"/>
              </a:rPr>
              <a:t>achètent</a:t>
            </a:r>
            <a:r>
              <a:rPr lang="en" sz="1200">
                <a:solidFill>
                  <a:srgbClr val="0D0D0D"/>
                </a:solidFill>
                <a:latin typeface="Roboto"/>
                <a:ea typeface="Roboto"/>
                <a:cs typeface="Roboto"/>
                <a:sym typeface="Roboto"/>
              </a:rPr>
              <a:t> et vendent des </a:t>
            </a:r>
            <a:r>
              <a:rPr b="1" lang="en" sz="1200">
                <a:solidFill>
                  <a:srgbClr val="0D0D0D"/>
                </a:solidFill>
                <a:latin typeface="Roboto"/>
                <a:ea typeface="Roboto"/>
                <a:cs typeface="Roboto"/>
                <a:sym typeface="Roboto"/>
              </a:rPr>
              <a:t>ETF directement sur le marché boursier</a:t>
            </a:r>
            <a:r>
              <a:rPr lang="en" sz="1200">
                <a:solidFill>
                  <a:srgbClr val="0D0D0D"/>
                </a:solidFill>
                <a:latin typeface="Roboto"/>
                <a:ea typeface="Roboto"/>
                <a:cs typeface="Roboto"/>
                <a:sym typeface="Roboto"/>
              </a:rPr>
              <a:t>, ce qui peut</a:t>
            </a:r>
            <a:r>
              <a:rPr b="1" lang="en" sz="1200">
                <a:solidFill>
                  <a:srgbClr val="0D0D0D"/>
                </a:solidFill>
                <a:latin typeface="Roboto"/>
                <a:ea typeface="Roboto"/>
                <a:cs typeface="Roboto"/>
                <a:sym typeface="Roboto"/>
              </a:rPr>
              <a:t> réduire les frais de transaction </a:t>
            </a:r>
            <a:r>
              <a:rPr lang="en" sz="1200">
                <a:solidFill>
                  <a:srgbClr val="0D0D0D"/>
                </a:solidFill>
                <a:latin typeface="Roboto"/>
                <a:ea typeface="Roboto"/>
                <a:cs typeface="Roboto"/>
                <a:sym typeface="Roboto"/>
              </a:rPr>
              <a:t>par rapport aux fonds mutuels qui nécessitent souvent des intermédiaires.</a:t>
            </a:r>
            <a:endParaRPr sz="1200">
              <a:solidFill>
                <a:srgbClr val="0D0D0D"/>
              </a:solidFill>
              <a:latin typeface="Roboto"/>
              <a:ea typeface="Roboto"/>
              <a:cs typeface="Roboto"/>
              <a:sym typeface="Roboto"/>
            </a:endParaRPr>
          </a:p>
          <a:p>
            <a:pPr indent="0" lvl="0" marL="0" rtl="0" algn="l">
              <a:lnSpc>
                <a:spcPct val="115000"/>
              </a:lnSpc>
              <a:spcBef>
                <a:spcPts val="1500"/>
              </a:spcBef>
              <a:spcAft>
                <a:spcPts val="0"/>
              </a:spcAft>
              <a:buNone/>
            </a:pPr>
            <a:r>
              <a:rPr b="1" lang="en" sz="1200">
                <a:solidFill>
                  <a:srgbClr val="0D0D0D"/>
                </a:solidFill>
                <a:latin typeface="Roboto"/>
                <a:ea typeface="Roboto"/>
                <a:cs typeface="Roboto"/>
                <a:sym typeface="Roboto"/>
              </a:rPr>
              <a:t>Quelles régulations pour plus de transparence ? </a:t>
            </a:r>
            <a:endParaRPr sz="1200">
              <a:solidFill>
                <a:srgbClr val="0D0D0D"/>
              </a:solidFill>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MiFID II (Markets in Financial Instruments Directive II) : Cette directive vise à améliorer l</a:t>
            </a:r>
            <a:r>
              <a:rPr b="1" lang="en" sz="1200">
                <a:solidFill>
                  <a:srgbClr val="0D0D0D"/>
                </a:solidFill>
                <a:latin typeface="Roboto"/>
                <a:ea typeface="Roboto"/>
                <a:cs typeface="Roboto"/>
                <a:sym typeface="Roboto"/>
              </a:rPr>
              <a:t>a transparence des marchés financiers dans l'UE </a:t>
            </a:r>
            <a:r>
              <a:rPr lang="en" sz="1200">
                <a:solidFill>
                  <a:srgbClr val="0D0D0D"/>
                </a:solidFill>
                <a:latin typeface="Roboto"/>
                <a:ea typeface="Roboto"/>
                <a:cs typeface="Roboto"/>
                <a:sym typeface="Roboto"/>
              </a:rPr>
              <a:t>et à protéger les investisseurs. MiFID II exige une divulgation détaillée des coûts et des charges associés aux investissements, ce qui inclut les frais de gestion.</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Rule 12b-1 (SEC) : Bien que controversée, cette règle réglemente les frais que les fonds mutuels peuvent prélever pour la commercialisation et la distribution. Union Européenne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6919524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6919524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b93d3d519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2b93d3d519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D0D0D"/>
                </a:solidFill>
                <a:latin typeface="Roboto"/>
                <a:ea typeface="Roboto"/>
                <a:cs typeface="Roboto"/>
                <a:sym typeface="Roboto"/>
              </a:rPr>
              <a:t>Due </a:t>
            </a:r>
            <a:r>
              <a:rPr lang="en" sz="1200">
                <a:solidFill>
                  <a:srgbClr val="0D0D0D"/>
                </a:solidFill>
                <a:latin typeface="Roboto"/>
                <a:ea typeface="Roboto"/>
                <a:cs typeface="Roboto"/>
                <a:sym typeface="Roboto"/>
              </a:rPr>
              <a:t>diligence : </a:t>
            </a:r>
            <a:r>
              <a:rPr lang="en" sz="1200">
                <a:solidFill>
                  <a:srgbClr val="0D0D0D"/>
                </a:solidFill>
                <a:latin typeface="Roboto"/>
                <a:ea typeface="Roboto"/>
                <a:cs typeface="Roboto"/>
                <a:sym typeface="Roboto"/>
              </a:rPr>
              <a:t>phase d'analyse approfondie visant à évaluer tous les aspects financiers, juridiques, et opérationnels d'une entreprise cible avant de réaliser un investissement. Voici les principales activités réalisées pendant la due diligence. </a:t>
            </a:r>
            <a:endParaRPr sz="1200">
              <a:solidFill>
                <a:srgbClr val="0D0D0D"/>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0D0D0D"/>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latin typeface="Roboto"/>
                <a:ea typeface="Roboto"/>
                <a:cs typeface="Roboto"/>
                <a:sym typeface="Roboto"/>
              </a:rPr>
              <a:t>Analyser les actifs tangibles de l’entreprise ici en l’occurence les machines de production qui permettent de fabriquer les différents équipements</a:t>
            </a:r>
            <a:br>
              <a:rPr lang="en" sz="1200">
                <a:solidFill>
                  <a:srgbClr val="0D0D0D"/>
                </a:solidFill>
                <a:latin typeface="Roboto"/>
                <a:ea typeface="Roboto"/>
                <a:cs typeface="Roboto"/>
                <a:sym typeface="Roboto"/>
              </a:rPr>
            </a:br>
            <a:r>
              <a:rPr b="1" lang="en" sz="1200">
                <a:solidFill>
                  <a:srgbClr val="0D0D0D"/>
                </a:solidFill>
                <a:latin typeface="Roboto"/>
                <a:ea typeface="Roboto"/>
                <a:cs typeface="Roboto"/>
                <a:sym typeface="Roboto"/>
              </a:rPr>
              <a:t>Confirmer non seulement la valeur réelle de l'entreprise mais aussi d'identifier d'éventuels risques liés aux actifs qui pourraient affecter la décision d'investissement. </a:t>
            </a:r>
            <a:endParaRPr b="1" sz="1200">
              <a:solidFill>
                <a:srgbClr val="0D0D0D"/>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25c3903c37c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25c3903c37c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5c3903c37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5c3903c37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Snowflake’s platform is what makes this all possible. One single platform to meet your most critical requirements: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needs to be fast for any workload. Performance is non-negotiable and a platform needs to deliver that speed no matter what the job is, what else is running, or how large the data volumes are.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needs to just work. Your business cannot rely on a platform that requires manual intervention to not just keep it running but keep it running optimally. You need automations to operate at scale, stay up and running no matter what, and continually improve and deliver new efficiencies over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it needs to connect your business to what matters. Platforms should catalyze access and collaboration across your business - whether it’s connecting analysts to data scientists, regions or different cloud environments, or new data. This needs to be seamless and secured every step of the way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let’s take a closer look at the Snowflake platform and how it delivers on these requirements.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25bb3964f65_2_87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g25bb3964f65_2_8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2691295b996_0_7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2691295b996_0_7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9" name="Shape 9"/>
        <p:cNvGrpSpPr/>
        <p:nvPr/>
      </p:nvGrpSpPr>
      <p:grpSpPr>
        <a:xfrm>
          <a:off x="0" y="0"/>
          <a:ext cx="0" cy="0"/>
          <a:chOff x="0" y="0"/>
          <a:chExt cx="0" cy="0"/>
        </a:xfrm>
      </p:grpSpPr>
      <p:sp>
        <p:nvSpPr>
          <p:cNvPr id="10" name="Google Shape;10;p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 name="Google Shape;12;p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 name="Google Shape;13;p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 name="Google Shape;14;p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 name="Google Shape;15;p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 name="Google Shape;16;p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 name="Shape 96"/>
        <p:cNvGrpSpPr/>
        <p:nvPr/>
      </p:nvGrpSpPr>
      <p:grpSpPr>
        <a:xfrm>
          <a:off x="0" y="0"/>
          <a:ext cx="0" cy="0"/>
          <a:chOff x="0" y="0"/>
          <a:chExt cx="0" cy="0"/>
        </a:xfrm>
      </p:grpSpPr>
      <p:sp>
        <p:nvSpPr>
          <p:cNvPr id="97" name="Google Shape;97;p11"/>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99" name="Google Shape;99;p1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 name="Google Shape;101;p1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2" name="Google Shape;102;p11"/>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103" name="Google Shape;103;p11"/>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04" name="Google Shape;104;p11"/>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5" name="Google Shape;105;p1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1"/>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865" name="Shape 865"/>
        <p:cNvGrpSpPr/>
        <p:nvPr/>
      </p:nvGrpSpPr>
      <p:grpSpPr>
        <a:xfrm>
          <a:off x="0" y="0"/>
          <a:ext cx="0" cy="0"/>
          <a:chOff x="0" y="0"/>
          <a:chExt cx="0" cy="0"/>
        </a:xfrm>
      </p:grpSpPr>
      <p:sp>
        <p:nvSpPr>
          <p:cNvPr id="866" name="Google Shape;866;p10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67" name="Google Shape;867;p10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68" name="Google Shape;868;p10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69" name="Google Shape;869;p103"/>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870" name="Google Shape;870;p10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1" name="Google Shape;871;p10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872" name="Google Shape;872;p103"/>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873" name="Shape 873"/>
        <p:cNvGrpSpPr/>
        <p:nvPr/>
      </p:nvGrpSpPr>
      <p:grpSpPr>
        <a:xfrm>
          <a:off x="0" y="0"/>
          <a:ext cx="0" cy="0"/>
          <a:chOff x="0" y="0"/>
          <a:chExt cx="0" cy="0"/>
        </a:xfrm>
      </p:grpSpPr>
      <p:grpSp>
        <p:nvGrpSpPr>
          <p:cNvPr id="874" name="Google Shape;874;p104"/>
          <p:cNvGrpSpPr/>
          <p:nvPr/>
        </p:nvGrpSpPr>
        <p:grpSpPr>
          <a:xfrm>
            <a:off x="3" y="3761952"/>
            <a:ext cx="9143997" cy="1371564"/>
            <a:chOff x="-10" y="3735321"/>
            <a:chExt cx="9139427" cy="1408177"/>
          </a:xfrm>
        </p:grpSpPr>
        <p:pic>
          <p:nvPicPr>
            <p:cNvPr id="875" name="Google Shape;875;p104"/>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876" name="Google Shape;876;p104"/>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877" name="Google Shape;877;p104"/>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878" name="Google Shape;878;p10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79" name="Google Shape;879;p10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80" name="Google Shape;880;p10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81" name="Google Shape;881;p10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882" name="Google Shape;882;p10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3" name="Google Shape;883;p10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884" name="Google Shape;884;p10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885" name="Shape 885"/>
        <p:cNvGrpSpPr/>
        <p:nvPr/>
      </p:nvGrpSpPr>
      <p:grpSpPr>
        <a:xfrm>
          <a:off x="0" y="0"/>
          <a:ext cx="0" cy="0"/>
          <a:chOff x="0" y="0"/>
          <a:chExt cx="0" cy="0"/>
        </a:xfrm>
      </p:grpSpPr>
      <p:grpSp>
        <p:nvGrpSpPr>
          <p:cNvPr id="886" name="Google Shape;886;p105"/>
          <p:cNvGrpSpPr/>
          <p:nvPr/>
        </p:nvGrpSpPr>
        <p:grpSpPr>
          <a:xfrm>
            <a:off x="0" y="4370576"/>
            <a:ext cx="9144001" cy="772925"/>
            <a:chOff x="0" y="4370576"/>
            <a:chExt cx="9144001" cy="772925"/>
          </a:xfrm>
        </p:grpSpPr>
        <p:pic>
          <p:nvPicPr>
            <p:cNvPr id="887" name="Google Shape;887;p105"/>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888" name="Google Shape;888;p105"/>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889" name="Google Shape;889;p105"/>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890" name="Google Shape;890;p10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91" name="Google Shape;891;p10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92" name="Google Shape;892;p10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3" name="Google Shape;893;p10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894" name="Google Shape;894;p10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5" name="Google Shape;895;p10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896" name="Google Shape;896;p10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897" name="Shape 897"/>
        <p:cNvGrpSpPr/>
        <p:nvPr/>
      </p:nvGrpSpPr>
      <p:grpSpPr>
        <a:xfrm>
          <a:off x="0" y="0"/>
          <a:ext cx="0" cy="0"/>
          <a:chOff x="0" y="0"/>
          <a:chExt cx="0" cy="0"/>
        </a:xfrm>
      </p:grpSpPr>
      <p:pic>
        <p:nvPicPr>
          <p:cNvPr id="898" name="Google Shape;898;p106"/>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899" name="Google Shape;899;p10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900" name="Google Shape;900;p10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01" name="Google Shape;901;p10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02" name="Google Shape;902;p10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903" name="Google Shape;903;p10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4" name="Google Shape;904;p10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905" name="Google Shape;905;p10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1">
  <p:cSld name="Split Layout_1">
    <p:spTree>
      <p:nvGrpSpPr>
        <p:cNvPr id="906" name="Shape 906"/>
        <p:cNvGrpSpPr/>
        <p:nvPr/>
      </p:nvGrpSpPr>
      <p:grpSpPr>
        <a:xfrm>
          <a:off x="0" y="0"/>
          <a:ext cx="0" cy="0"/>
          <a:chOff x="0" y="0"/>
          <a:chExt cx="0" cy="0"/>
        </a:xfrm>
      </p:grpSpPr>
      <p:sp>
        <p:nvSpPr>
          <p:cNvPr id="907" name="Google Shape;907;p107"/>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908" name="Google Shape;908;p107"/>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909" name="Google Shape;909;p107"/>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10" name="Google Shape;910;p107"/>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11" name="Google Shape;911;p107"/>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912" name="Google Shape;912;p107"/>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13" name="Google Shape;913;p107"/>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914" name="Google Shape;914;p107"/>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15" name="Google Shape;915;p10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916" name="Google Shape;916;p10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17" name="Google Shape;917;p10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pic>
        <p:nvPicPr>
          <p:cNvPr id="918" name="Google Shape;918;p107"/>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919" name="Google Shape;919;p107"/>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20" name="Google Shape;920;p107"/>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921" name="Google Shape;921;p10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922" name="Shape 922"/>
        <p:cNvGrpSpPr/>
        <p:nvPr/>
      </p:nvGrpSpPr>
      <p:grpSpPr>
        <a:xfrm>
          <a:off x="0" y="0"/>
          <a:ext cx="0" cy="0"/>
          <a:chOff x="0" y="0"/>
          <a:chExt cx="0" cy="0"/>
        </a:xfrm>
      </p:grpSpPr>
      <p:sp>
        <p:nvSpPr>
          <p:cNvPr id="923" name="Google Shape;923;p108"/>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24" name="Google Shape;924;p10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925" name="Google Shape;925;p10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26" name="Google Shape;926;p10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927" name="Google Shape;927;p108"/>
          <p:cNvGrpSpPr/>
          <p:nvPr/>
        </p:nvGrpSpPr>
        <p:grpSpPr>
          <a:xfrm>
            <a:off x="457209" y="474129"/>
            <a:ext cx="1177786" cy="857849"/>
            <a:chOff x="865451" y="2114550"/>
            <a:chExt cx="3399093" cy="2475755"/>
          </a:xfrm>
        </p:grpSpPr>
        <p:sp>
          <p:nvSpPr>
            <p:cNvPr id="928" name="Google Shape;928;p108"/>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9" name="Google Shape;929;p108"/>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30" name="Google Shape;930;p108"/>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931" name="Shape 931"/>
        <p:cNvGrpSpPr/>
        <p:nvPr/>
      </p:nvGrpSpPr>
      <p:grpSpPr>
        <a:xfrm>
          <a:off x="0" y="0"/>
          <a:ext cx="0" cy="0"/>
          <a:chOff x="0" y="0"/>
          <a:chExt cx="0" cy="0"/>
        </a:xfrm>
      </p:grpSpPr>
      <p:sp>
        <p:nvSpPr>
          <p:cNvPr id="932" name="Google Shape;932;p109"/>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933" name="Google Shape;933;p109"/>
          <p:cNvGrpSpPr/>
          <p:nvPr/>
        </p:nvGrpSpPr>
        <p:grpSpPr>
          <a:xfrm>
            <a:off x="457209" y="474129"/>
            <a:ext cx="1177786" cy="857849"/>
            <a:chOff x="865451" y="2114550"/>
            <a:chExt cx="3399093" cy="2475755"/>
          </a:xfrm>
        </p:grpSpPr>
        <p:sp>
          <p:nvSpPr>
            <p:cNvPr id="934" name="Google Shape;934;p109"/>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109"/>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36" name="Google Shape;936;p109"/>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937" name="Google Shape;937;p10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938" name="Google Shape;938;p10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39" name="Google Shape;939;p10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940" name="Shape 940"/>
        <p:cNvGrpSpPr/>
        <p:nvPr/>
      </p:nvGrpSpPr>
      <p:grpSpPr>
        <a:xfrm>
          <a:off x="0" y="0"/>
          <a:ext cx="0" cy="0"/>
          <a:chOff x="0" y="0"/>
          <a:chExt cx="0" cy="0"/>
        </a:xfrm>
      </p:grpSpPr>
      <p:sp>
        <p:nvSpPr>
          <p:cNvPr id="941" name="Google Shape;941;p11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942" name="Google Shape;942;p11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43" name="Google Shape;943;p11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grpSp>
        <p:nvGrpSpPr>
          <p:cNvPr id="944" name="Google Shape;944;p110"/>
          <p:cNvGrpSpPr/>
          <p:nvPr/>
        </p:nvGrpSpPr>
        <p:grpSpPr>
          <a:xfrm>
            <a:off x="-10" y="3770439"/>
            <a:ext cx="9143997" cy="1371564"/>
            <a:chOff x="-10" y="3735321"/>
            <a:chExt cx="9139427" cy="1408177"/>
          </a:xfrm>
        </p:grpSpPr>
        <p:pic>
          <p:nvPicPr>
            <p:cNvPr id="945" name="Google Shape;945;p110"/>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946" name="Google Shape;946;p110"/>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947" name="Google Shape;947;p110"/>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3">
    <p:spTree>
      <p:nvGrpSpPr>
        <p:cNvPr id="948" name="Shape 948"/>
        <p:cNvGrpSpPr/>
        <p:nvPr/>
      </p:nvGrpSpPr>
      <p:grpSpPr>
        <a:xfrm>
          <a:off x="0" y="0"/>
          <a:ext cx="0" cy="0"/>
          <a:chOff x="0" y="0"/>
          <a:chExt cx="0" cy="0"/>
        </a:xfrm>
      </p:grpSpPr>
      <p:sp>
        <p:nvSpPr>
          <p:cNvPr id="949" name="Google Shape;949;p111"/>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950" name="Google Shape;950;p111"/>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951" name="Google Shape;951;p111"/>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952" name="Google Shape;952;p111"/>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3" name="Google Shape;953;p111"/>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2">
    <p:spTree>
      <p:nvGrpSpPr>
        <p:cNvPr id="954" name="Shape 954"/>
        <p:cNvGrpSpPr/>
        <p:nvPr/>
      </p:nvGrpSpPr>
      <p:grpSpPr>
        <a:xfrm>
          <a:off x="0" y="0"/>
          <a:ext cx="0" cy="0"/>
          <a:chOff x="0" y="0"/>
          <a:chExt cx="0" cy="0"/>
        </a:xfrm>
      </p:grpSpPr>
      <p:sp>
        <p:nvSpPr>
          <p:cNvPr id="955" name="Google Shape;955;p112"/>
          <p:cNvSpPr/>
          <p:nvPr/>
        </p:nvSpPr>
        <p:spPr>
          <a:xfrm>
            <a:off x="5636772" y="1691680"/>
            <a:ext cx="3507229" cy="3451820"/>
          </a:xfrm>
          <a:custGeom>
            <a:rect b="b" l="l" r="r" t="t"/>
            <a:pathLst>
              <a:path extrusionOk="0" h="4602426" w="4676305">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56" name="Google Shape;956;p112"/>
          <p:cNvSpPr/>
          <p:nvPr/>
        </p:nvSpPr>
        <p:spPr>
          <a:xfrm flipH="1">
            <a:off x="0" y="68580"/>
            <a:ext cx="3148378" cy="4651534"/>
          </a:xfrm>
          <a:custGeom>
            <a:rect b="b" l="l" r="r" t="t"/>
            <a:pathLst>
              <a:path extrusionOk="0" h="2026" w="1373">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957" name="Google Shape;957;p112"/>
          <p:cNvSpPr/>
          <p:nvPr/>
        </p:nvSpPr>
        <p:spPr>
          <a:xfrm>
            <a:off x="6824193" y="1"/>
            <a:ext cx="2319807" cy="2285290"/>
          </a:xfrm>
          <a:custGeom>
            <a:rect b="b" l="l" r="r" t="t"/>
            <a:pathLst>
              <a:path extrusionOk="0" h="3047053" w="3093076">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958" name="Google Shape;958;p112"/>
          <p:cNvSpPr txBox="1"/>
          <p:nvPr>
            <p:ph idx="1" type="body"/>
          </p:nvPr>
        </p:nvSpPr>
        <p:spPr>
          <a:xfrm>
            <a:off x="274320" y="231569"/>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solidFill>
                  <a:schemeClr val="dk1"/>
                </a:solidFill>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959" name="Google Shape;959;p112"/>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960" name="Google Shape;960;p112"/>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1" name="Google Shape;961;p112"/>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107" name="Shape 107"/>
        <p:cNvGrpSpPr/>
        <p:nvPr/>
      </p:nvGrpSpPr>
      <p:grpSpPr>
        <a:xfrm>
          <a:off x="0" y="0"/>
          <a:ext cx="0" cy="0"/>
          <a:chOff x="0" y="0"/>
          <a:chExt cx="0" cy="0"/>
        </a:xfrm>
      </p:grpSpPr>
      <p:sp>
        <p:nvSpPr>
          <p:cNvPr id="108" name="Google Shape;108;p12"/>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110" name="Google Shape;110;p1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2" name="Google Shape;112;p1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2023</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113" name="Google Shape;113;p12"/>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14" name="Google Shape;114;p1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2">
  <p:cSld name="Data Cloud_1_1_3">
    <p:bg>
      <p:bgPr>
        <a:solidFill>
          <a:schemeClr val="accent1"/>
        </a:solidFill>
      </p:bgPr>
    </p:bg>
    <p:spTree>
      <p:nvGrpSpPr>
        <p:cNvPr id="962" name="Shape 962"/>
        <p:cNvGrpSpPr/>
        <p:nvPr/>
      </p:nvGrpSpPr>
      <p:grpSpPr>
        <a:xfrm>
          <a:off x="0" y="0"/>
          <a:ext cx="0" cy="0"/>
          <a:chOff x="0" y="0"/>
          <a:chExt cx="0" cy="0"/>
        </a:xfrm>
      </p:grpSpPr>
      <p:grpSp>
        <p:nvGrpSpPr>
          <p:cNvPr id="963" name="Google Shape;963;p113"/>
          <p:cNvGrpSpPr/>
          <p:nvPr/>
        </p:nvGrpSpPr>
        <p:grpSpPr>
          <a:xfrm>
            <a:off x="-10" y="3770439"/>
            <a:ext cx="9143997" cy="1371564"/>
            <a:chOff x="-10" y="3735321"/>
            <a:chExt cx="9139427" cy="1408177"/>
          </a:xfrm>
        </p:grpSpPr>
        <p:pic>
          <p:nvPicPr>
            <p:cNvPr id="964" name="Google Shape;964;p113"/>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965" name="Google Shape;965;p113"/>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966" name="Google Shape;966;p113"/>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967" name="Google Shape;967;p113"/>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968" name="Google Shape;968;p113"/>
          <p:cNvGrpSpPr/>
          <p:nvPr/>
        </p:nvGrpSpPr>
        <p:grpSpPr>
          <a:xfrm>
            <a:off x="-10" y="3770439"/>
            <a:ext cx="9143997" cy="1371564"/>
            <a:chOff x="-10" y="3735321"/>
            <a:chExt cx="9139427" cy="1408177"/>
          </a:xfrm>
        </p:grpSpPr>
        <p:pic>
          <p:nvPicPr>
            <p:cNvPr id="969" name="Google Shape;969;p113"/>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970" name="Google Shape;970;p113"/>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971" name="Google Shape;971;p113"/>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972" name="Google Shape;972;p113"/>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973" name="Google Shape;973;p113"/>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974" name="Google Shape;974;p113"/>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975" name="Google Shape;975;p113"/>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976" name="Google Shape;976;p113"/>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981" name="Shape 981"/>
        <p:cNvGrpSpPr/>
        <p:nvPr/>
      </p:nvGrpSpPr>
      <p:grpSpPr>
        <a:xfrm>
          <a:off x="0" y="0"/>
          <a:ext cx="0" cy="0"/>
          <a:chOff x="0" y="0"/>
          <a:chExt cx="0" cy="0"/>
        </a:xfrm>
      </p:grpSpPr>
      <p:sp>
        <p:nvSpPr>
          <p:cNvPr id="982" name="Google Shape;982;p11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983" name="Google Shape;983;p11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4" name="Google Shape;984;p11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85" name="Google Shape;985;p11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986" name="Google Shape;986;p11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7" name="Google Shape;987;p11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988" name="Google Shape;988;p11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989" name="Shape 989"/>
        <p:cNvGrpSpPr/>
        <p:nvPr/>
      </p:nvGrpSpPr>
      <p:grpSpPr>
        <a:xfrm>
          <a:off x="0" y="0"/>
          <a:ext cx="0" cy="0"/>
          <a:chOff x="0" y="0"/>
          <a:chExt cx="0" cy="0"/>
        </a:xfrm>
      </p:grpSpPr>
      <p:sp>
        <p:nvSpPr>
          <p:cNvPr id="990" name="Google Shape;990;p11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991" name="Google Shape;991;p11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92" name="Google Shape;992;p11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93" name="Google Shape;993;p116"/>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994" name="Google Shape;994;p11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5" name="Google Shape;995;p11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996" name="Google Shape;996;p116"/>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997" name="Shape 997"/>
        <p:cNvGrpSpPr/>
        <p:nvPr/>
      </p:nvGrpSpPr>
      <p:grpSpPr>
        <a:xfrm>
          <a:off x="0" y="0"/>
          <a:ext cx="0" cy="0"/>
          <a:chOff x="0" y="0"/>
          <a:chExt cx="0" cy="0"/>
        </a:xfrm>
      </p:grpSpPr>
      <p:grpSp>
        <p:nvGrpSpPr>
          <p:cNvPr id="998" name="Google Shape;998;p117"/>
          <p:cNvGrpSpPr/>
          <p:nvPr/>
        </p:nvGrpSpPr>
        <p:grpSpPr>
          <a:xfrm>
            <a:off x="3" y="3761952"/>
            <a:ext cx="9143997" cy="1371564"/>
            <a:chOff x="-10" y="3735321"/>
            <a:chExt cx="9139427" cy="1408177"/>
          </a:xfrm>
        </p:grpSpPr>
        <p:pic>
          <p:nvPicPr>
            <p:cNvPr id="999" name="Google Shape;999;p117"/>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1000" name="Google Shape;1000;p117"/>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1001" name="Google Shape;1001;p117"/>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1002" name="Google Shape;1002;p11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03" name="Google Shape;1003;p11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04" name="Google Shape;1004;p11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05" name="Google Shape;1005;p11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06" name="Google Shape;1006;p117"/>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7" name="Google Shape;1007;p11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08" name="Google Shape;1008;p11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1009" name="Shape 1009"/>
        <p:cNvGrpSpPr/>
        <p:nvPr/>
      </p:nvGrpSpPr>
      <p:grpSpPr>
        <a:xfrm>
          <a:off x="0" y="0"/>
          <a:ext cx="0" cy="0"/>
          <a:chOff x="0" y="0"/>
          <a:chExt cx="0" cy="0"/>
        </a:xfrm>
      </p:grpSpPr>
      <p:grpSp>
        <p:nvGrpSpPr>
          <p:cNvPr id="1010" name="Google Shape;1010;p118"/>
          <p:cNvGrpSpPr/>
          <p:nvPr/>
        </p:nvGrpSpPr>
        <p:grpSpPr>
          <a:xfrm>
            <a:off x="0" y="4370576"/>
            <a:ext cx="9144001" cy="772925"/>
            <a:chOff x="0" y="4370576"/>
            <a:chExt cx="9144001" cy="772925"/>
          </a:xfrm>
        </p:grpSpPr>
        <p:pic>
          <p:nvPicPr>
            <p:cNvPr id="1011" name="Google Shape;1011;p118"/>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1012" name="Google Shape;1012;p118"/>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1013" name="Google Shape;1013;p118"/>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1014" name="Google Shape;1014;p11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11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6" name="Google Shape;1016;p11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17" name="Google Shape;1017;p11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18" name="Google Shape;1018;p11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19" name="Google Shape;1019;p11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20" name="Google Shape;1020;p11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1021" name="Shape 1021"/>
        <p:cNvGrpSpPr/>
        <p:nvPr/>
      </p:nvGrpSpPr>
      <p:grpSpPr>
        <a:xfrm>
          <a:off x="0" y="0"/>
          <a:ext cx="0" cy="0"/>
          <a:chOff x="0" y="0"/>
          <a:chExt cx="0" cy="0"/>
        </a:xfrm>
      </p:grpSpPr>
      <p:pic>
        <p:nvPicPr>
          <p:cNvPr id="1022" name="Google Shape;1022;p119"/>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1023" name="Google Shape;1023;p11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24" name="Google Shape;1024;p11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5" name="Google Shape;1025;p119"/>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26" name="Google Shape;1026;p119"/>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27" name="Google Shape;1027;p119"/>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8" name="Google Shape;1028;p11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29" name="Google Shape;1029;p11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1030" name="Shape 1030"/>
        <p:cNvGrpSpPr/>
        <p:nvPr/>
      </p:nvGrpSpPr>
      <p:grpSpPr>
        <a:xfrm>
          <a:off x="0" y="0"/>
          <a:ext cx="0" cy="0"/>
          <a:chOff x="0" y="0"/>
          <a:chExt cx="0" cy="0"/>
        </a:xfrm>
      </p:grpSpPr>
      <p:sp>
        <p:nvSpPr>
          <p:cNvPr id="1031" name="Google Shape;1031;p120"/>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032" name="Google Shape;1032;p12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33" name="Google Shape;1033;p12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34" name="Google Shape;1034;p12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35" name="Google Shape;1035;p12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36" name="Google Shape;1036;p120"/>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37" name="Google Shape;1037;p12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1038" name="Shape 1038"/>
        <p:cNvGrpSpPr/>
        <p:nvPr/>
      </p:nvGrpSpPr>
      <p:grpSpPr>
        <a:xfrm>
          <a:off x="0" y="0"/>
          <a:ext cx="0" cy="0"/>
          <a:chOff x="0" y="0"/>
          <a:chExt cx="0" cy="0"/>
        </a:xfrm>
      </p:grpSpPr>
      <p:sp>
        <p:nvSpPr>
          <p:cNvPr id="1039" name="Google Shape;1039;p121"/>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40" name="Google Shape;1040;p121"/>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041" name="Google Shape;1041;p121"/>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042" name="Google Shape;1042;p12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43" name="Google Shape;1043;p1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44" name="Google Shape;1044;p12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45" name="Google Shape;1045;p121"/>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46" name="Google Shape;1046;p12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1047" name="Shape 1047"/>
        <p:cNvGrpSpPr/>
        <p:nvPr/>
      </p:nvGrpSpPr>
      <p:grpSpPr>
        <a:xfrm>
          <a:off x="0" y="0"/>
          <a:ext cx="0" cy="0"/>
          <a:chOff x="0" y="0"/>
          <a:chExt cx="0" cy="0"/>
        </a:xfrm>
      </p:grpSpPr>
      <p:sp>
        <p:nvSpPr>
          <p:cNvPr id="1048" name="Google Shape;1048;p122"/>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49" name="Google Shape;1049;p122"/>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50" name="Google Shape;1050;p122"/>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51" name="Google Shape;1051;p122"/>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52" name="Google Shape;1052;p122"/>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53" name="Google Shape;1053;p1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54" name="Google Shape;1054;p12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55" name="Google Shape;1055;p122"/>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56" name="Google Shape;1056;p12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1057" name="Shape 1057"/>
        <p:cNvGrpSpPr/>
        <p:nvPr/>
      </p:nvGrpSpPr>
      <p:grpSpPr>
        <a:xfrm>
          <a:off x="0" y="0"/>
          <a:ext cx="0" cy="0"/>
          <a:chOff x="0" y="0"/>
          <a:chExt cx="0" cy="0"/>
        </a:xfrm>
      </p:grpSpPr>
      <p:sp>
        <p:nvSpPr>
          <p:cNvPr id="1058" name="Google Shape;1058;p123"/>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59" name="Google Shape;1059;p123"/>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123"/>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61" name="Google Shape;1061;p123"/>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62" name="Google Shape;1062;p123"/>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63" name="Google Shape;1063;p123"/>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64" name="Google Shape;1064;p123"/>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65" name="Google Shape;1065;p123"/>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66" name="Google Shape;1066;p123"/>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067" name="Google Shape;1067;p12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115" name="Shape 115"/>
        <p:cNvGrpSpPr/>
        <p:nvPr/>
      </p:nvGrpSpPr>
      <p:grpSpPr>
        <a:xfrm>
          <a:off x="0" y="0"/>
          <a:ext cx="0" cy="0"/>
          <a:chOff x="0" y="0"/>
          <a:chExt cx="0" cy="0"/>
        </a:xfrm>
      </p:grpSpPr>
      <p:sp>
        <p:nvSpPr>
          <p:cNvPr id="116" name="Google Shape;116;p13"/>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17" name="Google Shape;117;p13"/>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18" name="Google Shape;118;p13"/>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9" name="Google Shape;119;p13"/>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0" name="Google Shape;120;p13"/>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21" name="Google Shape;121;p1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2" name="Google Shape;122;p13"/>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23" name="Google Shape;123;p13"/>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4" name="Google Shape;124;p1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1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6" name="Google Shape;126;p1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127" name="Google Shape;127;p13"/>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128" name="Google Shape;128;p13"/>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9" name="Google Shape;129;p13"/>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130" name="Google Shape;130;p1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68" name="Shape 1068"/>
        <p:cNvGrpSpPr/>
        <p:nvPr/>
      </p:nvGrpSpPr>
      <p:grpSpPr>
        <a:xfrm>
          <a:off x="0" y="0"/>
          <a:ext cx="0" cy="0"/>
          <a:chOff x="0" y="0"/>
          <a:chExt cx="0" cy="0"/>
        </a:xfrm>
      </p:grpSpPr>
      <p:sp>
        <p:nvSpPr>
          <p:cNvPr id="1069" name="Google Shape;1069;p124"/>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24"/>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1071" name="Google Shape;1071;p124"/>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1072" name="Google Shape;1072;p1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73" name="Google Shape;1073;p12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074" name="Google Shape;1074;p124"/>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1075" name="Google Shape;1075;p124"/>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076" name="Google Shape;1076;p124"/>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77" name="Google Shape;1077;p12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124"/>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1079" name="Shape 1079"/>
        <p:cNvGrpSpPr/>
        <p:nvPr/>
      </p:nvGrpSpPr>
      <p:grpSpPr>
        <a:xfrm>
          <a:off x="0" y="0"/>
          <a:ext cx="0" cy="0"/>
          <a:chOff x="0" y="0"/>
          <a:chExt cx="0" cy="0"/>
        </a:xfrm>
      </p:grpSpPr>
      <p:sp>
        <p:nvSpPr>
          <p:cNvPr id="1080" name="Google Shape;1080;p125"/>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25"/>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1082" name="Google Shape;1082;p12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083" name="Google Shape;1083;p12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84" name="Google Shape;1084;p12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FFFFFF"/>
                </a:solidFill>
              </a:rPr>
              <a:t>© 2024 Snowflake Inc. All Rights Reserved</a:t>
            </a:r>
            <a:endParaRPr sz="600">
              <a:solidFill>
                <a:srgbClr val="FFFFFF"/>
              </a:solidFill>
              <a:latin typeface="Arial"/>
              <a:ea typeface="Arial"/>
              <a:cs typeface="Arial"/>
              <a:sym typeface="Arial"/>
            </a:endParaRPr>
          </a:p>
        </p:txBody>
      </p:sp>
      <p:sp>
        <p:nvSpPr>
          <p:cNvPr id="1085" name="Google Shape;1085;p125"/>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86" name="Google Shape;1086;p12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1087" name="Shape 1087"/>
        <p:cNvGrpSpPr/>
        <p:nvPr/>
      </p:nvGrpSpPr>
      <p:grpSpPr>
        <a:xfrm>
          <a:off x="0" y="0"/>
          <a:ext cx="0" cy="0"/>
          <a:chOff x="0" y="0"/>
          <a:chExt cx="0" cy="0"/>
        </a:xfrm>
      </p:grpSpPr>
      <p:sp>
        <p:nvSpPr>
          <p:cNvPr id="1088" name="Google Shape;1088;p126"/>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089" name="Google Shape;1089;p126"/>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090" name="Google Shape;1090;p126"/>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1" name="Google Shape;1091;p126"/>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2" name="Google Shape;1092;p126"/>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093" name="Google Shape;1093;p126"/>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94" name="Google Shape;1094;p126"/>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095" name="Google Shape;1095;p126"/>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96" name="Google Shape;1096;p12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12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98" name="Google Shape;1098;p12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pic>
        <p:nvPicPr>
          <p:cNvPr id="1099" name="Google Shape;1099;p126"/>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1100" name="Google Shape;1100;p126"/>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101" name="Google Shape;1101;p126"/>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1102" name="Google Shape;1102;p12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1103" name="Shape 1103"/>
        <p:cNvGrpSpPr/>
        <p:nvPr/>
      </p:nvGrpSpPr>
      <p:grpSpPr>
        <a:xfrm>
          <a:off x="0" y="0"/>
          <a:ext cx="0" cy="0"/>
          <a:chOff x="0" y="0"/>
          <a:chExt cx="0" cy="0"/>
        </a:xfrm>
      </p:grpSpPr>
      <p:sp>
        <p:nvSpPr>
          <p:cNvPr id="1104" name="Google Shape;1104;p1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05" name="Google Shape;1105;p1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06" name="Google Shape;1106;p12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107" name="Google Shape;1107;p12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1108" name="Shape 1108"/>
        <p:cNvGrpSpPr/>
        <p:nvPr/>
      </p:nvGrpSpPr>
      <p:grpSpPr>
        <a:xfrm>
          <a:off x="0" y="0"/>
          <a:ext cx="0" cy="0"/>
          <a:chOff x="0" y="0"/>
          <a:chExt cx="0" cy="0"/>
        </a:xfrm>
      </p:grpSpPr>
      <p:grpSp>
        <p:nvGrpSpPr>
          <p:cNvPr id="1109" name="Google Shape;1109;p128"/>
          <p:cNvGrpSpPr/>
          <p:nvPr/>
        </p:nvGrpSpPr>
        <p:grpSpPr>
          <a:xfrm>
            <a:off x="-10" y="3770439"/>
            <a:ext cx="9143997" cy="1371564"/>
            <a:chOff x="-10" y="3735321"/>
            <a:chExt cx="9139427" cy="1408177"/>
          </a:xfrm>
        </p:grpSpPr>
        <p:pic>
          <p:nvPicPr>
            <p:cNvPr id="1110" name="Google Shape;1110;p12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111" name="Google Shape;1111;p12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112" name="Google Shape;1112;p12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113" name="Google Shape;1113;p12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114" name="Google Shape;1114;p128"/>
          <p:cNvGrpSpPr/>
          <p:nvPr/>
        </p:nvGrpSpPr>
        <p:grpSpPr>
          <a:xfrm>
            <a:off x="-10" y="3770439"/>
            <a:ext cx="9143997" cy="1371564"/>
            <a:chOff x="-10" y="3735321"/>
            <a:chExt cx="9139427" cy="1408177"/>
          </a:xfrm>
        </p:grpSpPr>
        <p:pic>
          <p:nvPicPr>
            <p:cNvPr id="1115" name="Google Shape;1115;p12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116" name="Google Shape;1116;p12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117" name="Google Shape;1117;p12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118" name="Google Shape;1118;p12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119" name="Google Shape;1119;p12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120" name="Google Shape;1120;p12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21" name="Google Shape;1121;p12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22" name="Google Shape;1122;p12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123" name="Shape 1123"/>
        <p:cNvGrpSpPr/>
        <p:nvPr/>
      </p:nvGrpSpPr>
      <p:grpSpPr>
        <a:xfrm>
          <a:off x="0" y="0"/>
          <a:ext cx="0" cy="0"/>
          <a:chOff x="0" y="0"/>
          <a:chExt cx="0" cy="0"/>
        </a:xfrm>
      </p:grpSpPr>
      <p:grpSp>
        <p:nvGrpSpPr>
          <p:cNvPr id="1124" name="Google Shape;1124;p129"/>
          <p:cNvGrpSpPr/>
          <p:nvPr/>
        </p:nvGrpSpPr>
        <p:grpSpPr>
          <a:xfrm>
            <a:off x="-2" y="2914850"/>
            <a:ext cx="9143627" cy="2228425"/>
            <a:chOff x="-834856" y="2711517"/>
            <a:chExt cx="9978858" cy="2431981"/>
          </a:xfrm>
        </p:grpSpPr>
        <p:pic>
          <p:nvPicPr>
            <p:cNvPr id="1125" name="Google Shape;1125;p129"/>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126" name="Google Shape;1126;p129"/>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127" name="Google Shape;1127;p12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12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129" name="Google Shape;1129;p12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130" name="Google Shape;1130;p12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31" name="Google Shape;1131;p12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32" name="Google Shape;1132;p12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1133" name="Shape 1133"/>
        <p:cNvGrpSpPr/>
        <p:nvPr/>
      </p:nvGrpSpPr>
      <p:grpSpPr>
        <a:xfrm>
          <a:off x="0" y="0"/>
          <a:ext cx="0" cy="0"/>
          <a:chOff x="0" y="0"/>
          <a:chExt cx="0" cy="0"/>
        </a:xfrm>
      </p:grpSpPr>
      <p:sp>
        <p:nvSpPr>
          <p:cNvPr id="1134" name="Google Shape;1134;p13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135" name="Google Shape;1135;p130"/>
          <p:cNvGrpSpPr/>
          <p:nvPr/>
        </p:nvGrpSpPr>
        <p:grpSpPr>
          <a:xfrm rot="-5400000">
            <a:off x="5223451" y="1196298"/>
            <a:ext cx="5164226" cy="2747927"/>
            <a:chOff x="1155183" y="3814094"/>
            <a:chExt cx="3118306" cy="1659276"/>
          </a:xfrm>
        </p:grpSpPr>
        <p:pic>
          <p:nvPicPr>
            <p:cNvPr id="1136" name="Google Shape;1136;p130"/>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1137" name="Google Shape;1137;p130"/>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1138" name="Google Shape;1138;p130"/>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139" name="Google Shape;1139;p130"/>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140" name="Google Shape;1140;p130"/>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41" name="Google Shape;1141;p130"/>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42" name="Google Shape;1142;p130"/>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143" name="Shape 1143"/>
        <p:cNvGrpSpPr/>
        <p:nvPr/>
      </p:nvGrpSpPr>
      <p:grpSpPr>
        <a:xfrm>
          <a:off x="0" y="0"/>
          <a:ext cx="0" cy="0"/>
          <a:chOff x="0" y="0"/>
          <a:chExt cx="0" cy="0"/>
        </a:xfrm>
      </p:grpSpPr>
      <p:sp>
        <p:nvSpPr>
          <p:cNvPr id="1144" name="Google Shape;1144;p13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131"/>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146" name="Google Shape;1146;p131"/>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47" name="Google Shape;1147;p131"/>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48" name="Google Shape;1148;p131"/>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49" name="Google Shape;1149;p131"/>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150" name="Google Shape;1150;p131"/>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1151" name="Shape 1151"/>
        <p:cNvGrpSpPr/>
        <p:nvPr/>
      </p:nvGrpSpPr>
      <p:grpSpPr>
        <a:xfrm>
          <a:off x="0" y="0"/>
          <a:ext cx="0" cy="0"/>
          <a:chOff x="0" y="0"/>
          <a:chExt cx="0" cy="0"/>
        </a:xfrm>
      </p:grpSpPr>
      <p:grpSp>
        <p:nvGrpSpPr>
          <p:cNvPr id="1152" name="Google Shape;1152;p132"/>
          <p:cNvGrpSpPr/>
          <p:nvPr/>
        </p:nvGrpSpPr>
        <p:grpSpPr>
          <a:xfrm rot="-5400000">
            <a:off x="3113903" y="1996926"/>
            <a:ext cx="5157146" cy="1163295"/>
            <a:chOff x="49487" y="3735321"/>
            <a:chExt cx="6094477" cy="1408177"/>
          </a:xfrm>
        </p:grpSpPr>
        <p:pic>
          <p:nvPicPr>
            <p:cNvPr id="1153" name="Google Shape;1153;p132"/>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154" name="Google Shape;1154;p132"/>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1155" name="Google Shape;1155;p132"/>
          <p:cNvGrpSpPr/>
          <p:nvPr/>
        </p:nvGrpSpPr>
        <p:grpSpPr>
          <a:xfrm rot="-5400000">
            <a:off x="3113903" y="1996926"/>
            <a:ext cx="5157146" cy="1163295"/>
            <a:chOff x="49487" y="3735321"/>
            <a:chExt cx="6094477" cy="1408177"/>
          </a:xfrm>
        </p:grpSpPr>
        <p:pic>
          <p:nvPicPr>
            <p:cNvPr id="1156" name="Google Shape;1156;p132"/>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157" name="Google Shape;1157;p132"/>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1158" name="Google Shape;1158;p132"/>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132"/>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160" name="Google Shape;1160;p132"/>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rm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161" name="Google Shape;1161;p132"/>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62" name="Google Shape;1162;p132"/>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163" name="Google Shape;1163;p132"/>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2"/>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1165" name="Shape 1165"/>
        <p:cNvGrpSpPr/>
        <p:nvPr/>
      </p:nvGrpSpPr>
      <p:grpSpPr>
        <a:xfrm>
          <a:off x="0" y="0"/>
          <a:ext cx="0" cy="0"/>
          <a:chOff x="0" y="0"/>
          <a:chExt cx="0" cy="0"/>
        </a:xfrm>
      </p:grpSpPr>
      <p:sp>
        <p:nvSpPr>
          <p:cNvPr id="1166" name="Google Shape;1166;p13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167" name="Google Shape;1167;p13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168" name="Google Shape;1168;p13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131" name="Shape 131"/>
        <p:cNvGrpSpPr/>
        <p:nvPr/>
      </p:nvGrpSpPr>
      <p:grpSpPr>
        <a:xfrm>
          <a:off x="0" y="0"/>
          <a:ext cx="0" cy="0"/>
          <a:chOff x="0" y="0"/>
          <a:chExt cx="0" cy="0"/>
        </a:xfrm>
      </p:grpSpPr>
      <p:sp>
        <p:nvSpPr>
          <p:cNvPr id="132" name="Google Shape;132;p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4" name="Google Shape;134;p1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35" name="Google Shape;135;p1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1169" name="Shape 1169"/>
        <p:cNvGrpSpPr/>
        <p:nvPr/>
      </p:nvGrpSpPr>
      <p:grpSpPr>
        <a:xfrm>
          <a:off x="0" y="0"/>
          <a:ext cx="0" cy="0"/>
          <a:chOff x="0" y="0"/>
          <a:chExt cx="0" cy="0"/>
        </a:xfrm>
      </p:grpSpPr>
      <p:sp>
        <p:nvSpPr>
          <p:cNvPr id="1170" name="Google Shape;1170;p13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171" name="Google Shape;1171;p13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172" name="Google Shape;1172;p13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173" name="Google Shape;1173;p134"/>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174" name="Google Shape;1174;p134"/>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175" name="Shape 1175"/>
        <p:cNvGrpSpPr/>
        <p:nvPr/>
      </p:nvGrpSpPr>
      <p:grpSpPr>
        <a:xfrm>
          <a:off x="0" y="0"/>
          <a:ext cx="0" cy="0"/>
          <a:chOff x="0" y="0"/>
          <a:chExt cx="0" cy="0"/>
        </a:xfrm>
      </p:grpSpPr>
      <p:grpSp>
        <p:nvGrpSpPr>
          <p:cNvPr id="1176" name="Google Shape;1176;p135"/>
          <p:cNvGrpSpPr/>
          <p:nvPr/>
        </p:nvGrpSpPr>
        <p:grpSpPr>
          <a:xfrm>
            <a:off x="-10" y="3770439"/>
            <a:ext cx="9143997" cy="1371564"/>
            <a:chOff x="-10" y="3735321"/>
            <a:chExt cx="9139427" cy="1408177"/>
          </a:xfrm>
        </p:grpSpPr>
        <p:pic>
          <p:nvPicPr>
            <p:cNvPr id="1177" name="Google Shape;1177;p135"/>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1178" name="Google Shape;1178;p135"/>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1179" name="Google Shape;1179;p135"/>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1180" name="Google Shape;1180;p135"/>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181" name="Google Shape;1181;p13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182" name="Google Shape;1182;p13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1183" name="Shape 1183"/>
        <p:cNvGrpSpPr/>
        <p:nvPr/>
      </p:nvGrpSpPr>
      <p:grpSpPr>
        <a:xfrm>
          <a:off x="0" y="0"/>
          <a:ext cx="0" cy="0"/>
          <a:chOff x="0" y="0"/>
          <a:chExt cx="0" cy="0"/>
        </a:xfrm>
      </p:grpSpPr>
      <p:sp>
        <p:nvSpPr>
          <p:cNvPr id="1184" name="Google Shape;1184;p136"/>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185" name="Google Shape;1185;p13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186" name="Google Shape;1186;p13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187" name="Google Shape;1187;p136"/>
          <p:cNvGrpSpPr/>
          <p:nvPr/>
        </p:nvGrpSpPr>
        <p:grpSpPr>
          <a:xfrm>
            <a:off x="4" y="1803975"/>
            <a:ext cx="9143996" cy="3339526"/>
            <a:chOff x="4" y="1803975"/>
            <a:chExt cx="9143996" cy="3339526"/>
          </a:xfrm>
        </p:grpSpPr>
        <p:pic>
          <p:nvPicPr>
            <p:cNvPr id="1188" name="Google Shape;1188;p136"/>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1189" name="Google Shape;1189;p136"/>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1190" name="Shape 1190"/>
        <p:cNvGrpSpPr/>
        <p:nvPr/>
      </p:nvGrpSpPr>
      <p:grpSpPr>
        <a:xfrm>
          <a:off x="0" y="0"/>
          <a:ext cx="0" cy="0"/>
          <a:chOff x="0" y="0"/>
          <a:chExt cx="0" cy="0"/>
        </a:xfrm>
      </p:grpSpPr>
      <p:sp>
        <p:nvSpPr>
          <p:cNvPr id="1191" name="Google Shape;1191;p137"/>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192" name="Google Shape;1192;p13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193" name="Google Shape;1193;p13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194" name="Google Shape;1194;p137"/>
          <p:cNvGrpSpPr/>
          <p:nvPr/>
        </p:nvGrpSpPr>
        <p:grpSpPr>
          <a:xfrm rot="-5400000">
            <a:off x="5223451" y="1196298"/>
            <a:ext cx="5164226" cy="2747927"/>
            <a:chOff x="1155183" y="3814094"/>
            <a:chExt cx="3118306" cy="1659276"/>
          </a:xfrm>
        </p:grpSpPr>
        <p:pic>
          <p:nvPicPr>
            <p:cNvPr id="1195" name="Google Shape;1195;p137"/>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1196" name="Google Shape;1196;p137"/>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1197" name="Shape 1197"/>
        <p:cNvGrpSpPr/>
        <p:nvPr/>
      </p:nvGrpSpPr>
      <p:grpSpPr>
        <a:xfrm>
          <a:off x="0" y="0"/>
          <a:ext cx="0" cy="0"/>
          <a:chOff x="0" y="0"/>
          <a:chExt cx="0" cy="0"/>
        </a:xfrm>
      </p:grpSpPr>
      <p:sp>
        <p:nvSpPr>
          <p:cNvPr id="1198" name="Google Shape;1198;p138"/>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199" name="Google Shape;1199;p13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200" name="Google Shape;1200;p13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01" name="Google Shape;1201;p13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202" name="Google Shape;1202;p138"/>
          <p:cNvGrpSpPr/>
          <p:nvPr/>
        </p:nvGrpSpPr>
        <p:grpSpPr>
          <a:xfrm>
            <a:off x="457209" y="474129"/>
            <a:ext cx="1177786" cy="857849"/>
            <a:chOff x="865451" y="2114550"/>
            <a:chExt cx="3399093" cy="2475755"/>
          </a:xfrm>
        </p:grpSpPr>
        <p:sp>
          <p:nvSpPr>
            <p:cNvPr id="1203" name="Google Shape;1203;p138"/>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4" name="Google Shape;1204;p138"/>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05" name="Google Shape;1205;p138"/>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1206" name="Shape 1206"/>
        <p:cNvGrpSpPr/>
        <p:nvPr/>
      </p:nvGrpSpPr>
      <p:grpSpPr>
        <a:xfrm>
          <a:off x="0" y="0"/>
          <a:ext cx="0" cy="0"/>
          <a:chOff x="0" y="0"/>
          <a:chExt cx="0" cy="0"/>
        </a:xfrm>
      </p:grpSpPr>
      <p:sp>
        <p:nvSpPr>
          <p:cNvPr id="1207" name="Google Shape;1207;p139"/>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1208" name="Google Shape;1208;p139"/>
          <p:cNvGrpSpPr/>
          <p:nvPr/>
        </p:nvGrpSpPr>
        <p:grpSpPr>
          <a:xfrm>
            <a:off x="457209" y="474129"/>
            <a:ext cx="1177786" cy="857849"/>
            <a:chOff x="865451" y="2114550"/>
            <a:chExt cx="3399093" cy="2475755"/>
          </a:xfrm>
        </p:grpSpPr>
        <p:sp>
          <p:nvSpPr>
            <p:cNvPr id="1209" name="Google Shape;1209;p139"/>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0" name="Google Shape;1210;p139"/>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11" name="Google Shape;1211;p139"/>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1212" name="Google Shape;1212;p13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13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14" name="Google Shape;1214;p13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1215" name="Shape 1215"/>
        <p:cNvGrpSpPr/>
        <p:nvPr/>
      </p:nvGrpSpPr>
      <p:grpSpPr>
        <a:xfrm>
          <a:off x="0" y="0"/>
          <a:ext cx="0" cy="0"/>
          <a:chOff x="0" y="0"/>
          <a:chExt cx="0" cy="0"/>
        </a:xfrm>
      </p:grpSpPr>
      <p:sp>
        <p:nvSpPr>
          <p:cNvPr id="1216" name="Google Shape;1216;p140"/>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217" name="Google Shape;1217;p14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218" name="Google Shape;1218;p14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19" name="Google Shape;1219;p14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220" name="Google Shape;1220;p140"/>
          <p:cNvGrpSpPr/>
          <p:nvPr/>
        </p:nvGrpSpPr>
        <p:grpSpPr>
          <a:xfrm>
            <a:off x="457209" y="474129"/>
            <a:ext cx="1177786" cy="857849"/>
            <a:chOff x="865451" y="2114550"/>
            <a:chExt cx="3399093" cy="2475755"/>
          </a:xfrm>
        </p:grpSpPr>
        <p:sp>
          <p:nvSpPr>
            <p:cNvPr id="1221" name="Google Shape;1221;p140"/>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2" name="Google Shape;1222;p140"/>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23" name="Google Shape;1223;p140"/>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1224" name="Shape 1224"/>
        <p:cNvGrpSpPr/>
        <p:nvPr/>
      </p:nvGrpSpPr>
      <p:grpSpPr>
        <a:xfrm>
          <a:off x="0" y="0"/>
          <a:ext cx="0" cy="0"/>
          <a:chOff x="0" y="0"/>
          <a:chExt cx="0" cy="0"/>
        </a:xfrm>
      </p:grpSpPr>
      <p:sp>
        <p:nvSpPr>
          <p:cNvPr id="1225" name="Google Shape;1225;p141"/>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1"/>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27" name="Google Shape;1227;p14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228" name="Google Shape;1228;p14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29" name="Google Shape;1229;p14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30" name="Google Shape;1230;p14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1231" name="Shape 1231"/>
        <p:cNvGrpSpPr/>
        <p:nvPr/>
      </p:nvGrpSpPr>
      <p:grpSpPr>
        <a:xfrm>
          <a:off x="0" y="0"/>
          <a:ext cx="0" cy="0"/>
          <a:chOff x="0" y="0"/>
          <a:chExt cx="0" cy="0"/>
        </a:xfrm>
      </p:grpSpPr>
      <p:sp>
        <p:nvSpPr>
          <p:cNvPr id="1232" name="Google Shape;1232;p142"/>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233" name="Google Shape;1233;p142"/>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234" name="Google Shape;1234;p142"/>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235" name="Google Shape;1235;p142"/>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1236" name="Shape 1236"/>
        <p:cNvGrpSpPr/>
        <p:nvPr/>
      </p:nvGrpSpPr>
      <p:grpSpPr>
        <a:xfrm>
          <a:off x="0" y="0"/>
          <a:ext cx="0" cy="0"/>
          <a:chOff x="0" y="0"/>
          <a:chExt cx="0" cy="0"/>
        </a:xfrm>
      </p:grpSpPr>
      <p:sp>
        <p:nvSpPr>
          <p:cNvPr id="1237" name="Google Shape;1237;p143"/>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238" name="Google Shape;1238;p143"/>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239" name="Google Shape;1239;p143"/>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grpSp>
        <p:nvGrpSpPr>
          <p:cNvPr id="1240" name="Google Shape;1240;p143"/>
          <p:cNvGrpSpPr/>
          <p:nvPr/>
        </p:nvGrpSpPr>
        <p:grpSpPr>
          <a:xfrm>
            <a:off x="-10" y="3770439"/>
            <a:ext cx="9143997" cy="1371564"/>
            <a:chOff x="-10" y="3735321"/>
            <a:chExt cx="9139427" cy="1408177"/>
          </a:xfrm>
        </p:grpSpPr>
        <p:pic>
          <p:nvPicPr>
            <p:cNvPr id="1241" name="Google Shape;1241;p143"/>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242" name="Google Shape;1242;p143"/>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243" name="Google Shape;1243;p143"/>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136" name="Shape 136"/>
        <p:cNvGrpSpPr/>
        <p:nvPr/>
      </p:nvGrpSpPr>
      <p:grpSpPr>
        <a:xfrm>
          <a:off x="0" y="0"/>
          <a:ext cx="0" cy="0"/>
          <a:chOff x="0" y="0"/>
          <a:chExt cx="0" cy="0"/>
        </a:xfrm>
      </p:grpSpPr>
      <p:grpSp>
        <p:nvGrpSpPr>
          <p:cNvPr id="137" name="Google Shape;137;p15"/>
          <p:cNvGrpSpPr/>
          <p:nvPr/>
        </p:nvGrpSpPr>
        <p:grpSpPr>
          <a:xfrm>
            <a:off x="-10" y="3770439"/>
            <a:ext cx="9143997" cy="1371564"/>
            <a:chOff x="-10" y="3735321"/>
            <a:chExt cx="9139427" cy="1408177"/>
          </a:xfrm>
        </p:grpSpPr>
        <p:pic>
          <p:nvPicPr>
            <p:cNvPr id="138" name="Google Shape;138;p1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9" name="Google Shape;139;p1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40" name="Google Shape;140;p1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41" name="Google Shape;141;p1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42" name="Google Shape;142;p15"/>
          <p:cNvGrpSpPr/>
          <p:nvPr/>
        </p:nvGrpSpPr>
        <p:grpSpPr>
          <a:xfrm>
            <a:off x="-10" y="3770439"/>
            <a:ext cx="9143997" cy="1371564"/>
            <a:chOff x="-10" y="3735321"/>
            <a:chExt cx="9139427" cy="1408177"/>
          </a:xfrm>
        </p:grpSpPr>
        <p:pic>
          <p:nvPicPr>
            <p:cNvPr id="143" name="Google Shape;143;p1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44" name="Google Shape;144;p1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45" name="Google Shape;145;p1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46" name="Google Shape;146;p1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47" name="Google Shape;147;p15"/>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48" name="Google Shape;148;p15"/>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9" name="Google Shape;149;p15"/>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0" name="Google Shape;150;p1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1">
  <p:cSld name="Quote - Violet_1_1_2_1_2">
    <p:bg>
      <p:bgPr>
        <a:solidFill>
          <a:schemeClr val="dk2"/>
        </a:solidFill>
      </p:bgPr>
    </p:bg>
    <p:spTree>
      <p:nvGrpSpPr>
        <p:cNvPr id="1244" name="Shape 1244"/>
        <p:cNvGrpSpPr/>
        <p:nvPr/>
      </p:nvGrpSpPr>
      <p:grpSpPr>
        <a:xfrm>
          <a:off x="0" y="0"/>
          <a:ext cx="0" cy="0"/>
          <a:chOff x="0" y="0"/>
          <a:chExt cx="0" cy="0"/>
        </a:xfrm>
      </p:grpSpPr>
      <p:sp>
        <p:nvSpPr>
          <p:cNvPr id="1245" name="Google Shape;1245;p14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246" name="Google Shape;1246;p14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247" name="Google Shape;1247;p14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248" name="Google Shape;1248;p144"/>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249" name="Google Shape;1249;p144"/>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3">
    <p:spTree>
      <p:nvGrpSpPr>
        <p:cNvPr id="1250" name="Shape 1250"/>
        <p:cNvGrpSpPr/>
        <p:nvPr/>
      </p:nvGrpSpPr>
      <p:grpSpPr>
        <a:xfrm>
          <a:off x="0" y="0"/>
          <a:ext cx="0" cy="0"/>
          <a:chOff x="0" y="0"/>
          <a:chExt cx="0" cy="0"/>
        </a:xfrm>
      </p:grpSpPr>
      <p:sp>
        <p:nvSpPr>
          <p:cNvPr id="1251" name="Google Shape;1251;p145"/>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252" name="Google Shape;1252;p145"/>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253" name="Google Shape;1253;p145"/>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254" name="Google Shape;1254;p145"/>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145"/>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p:cSld name="Multi-use layout_4">
    <p:spTree>
      <p:nvGrpSpPr>
        <p:cNvPr id="1256" name="Shape 1256"/>
        <p:cNvGrpSpPr/>
        <p:nvPr/>
      </p:nvGrpSpPr>
      <p:grpSpPr>
        <a:xfrm>
          <a:off x="0" y="0"/>
          <a:ext cx="0" cy="0"/>
          <a:chOff x="0" y="0"/>
          <a:chExt cx="0" cy="0"/>
        </a:xfrm>
      </p:grpSpPr>
      <p:sp>
        <p:nvSpPr>
          <p:cNvPr id="1257" name="Google Shape;1257;p146"/>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258" name="Google Shape;1258;p146"/>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259" name="Google Shape;1259;p146"/>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260" name="Google Shape;1260;p146"/>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1" name="Google Shape;1261;p146"/>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1266" name="Shape 1266"/>
        <p:cNvGrpSpPr/>
        <p:nvPr/>
      </p:nvGrpSpPr>
      <p:grpSpPr>
        <a:xfrm>
          <a:off x="0" y="0"/>
          <a:ext cx="0" cy="0"/>
          <a:chOff x="0" y="0"/>
          <a:chExt cx="0" cy="0"/>
        </a:xfrm>
      </p:grpSpPr>
      <p:sp>
        <p:nvSpPr>
          <p:cNvPr id="1267" name="Google Shape;1267;p14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14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69" name="Google Shape;1269;p14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70" name="Google Shape;1270;p14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271" name="Google Shape;1271;p14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72" name="Google Shape;1272;p14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1273" name="Shape 1273"/>
        <p:cNvGrpSpPr/>
        <p:nvPr/>
      </p:nvGrpSpPr>
      <p:grpSpPr>
        <a:xfrm>
          <a:off x="0" y="0"/>
          <a:ext cx="0" cy="0"/>
          <a:chOff x="0" y="0"/>
          <a:chExt cx="0" cy="0"/>
        </a:xfrm>
      </p:grpSpPr>
      <p:sp>
        <p:nvSpPr>
          <p:cNvPr id="1274" name="Google Shape;1274;p149"/>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275" name="Google Shape;1275;p149"/>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76" name="Google Shape;1276;p14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14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78" name="Google Shape;1278;p14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279" name="Google Shape;1279;p149"/>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1280" name="Shape 1280"/>
        <p:cNvGrpSpPr/>
        <p:nvPr/>
      </p:nvGrpSpPr>
      <p:grpSpPr>
        <a:xfrm>
          <a:off x="0" y="0"/>
          <a:ext cx="0" cy="0"/>
          <a:chOff x="0" y="0"/>
          <a:chExt cx="0" cy="0"/>
        </a:xfrm>
      </p:grpSpPr>
      <p:sp>
        <p:nvSpPr>
          <p:cNvPr id="1281" name="Google Shape;1281;p15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82" name="Google Shape;1282;p150"/>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283" name="Google Shape;1283;p150"/>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284" name="Google Shape;1284;p15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85" name="Google Shape;1285;p15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86" name="Google Shape;1286;p15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287" name="Google Shape;1287;p150"/>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1288" name="Shape 1288"/>
        <p:cNvGrpSpPr/>
        <p:nvPr/>
      </p:nvGrpSpPr>
      <p:grpSpPr>
        <a:xfrm>
          <a:off x="0" y="0"/>
          <a:ext cx="0" cy="0"/>
          <a:chOff x="0" y="0"/>
          <a:chExt cx="0" cy="0"/>
        </a:xfrm>
      </p:grpSpPr>
      <p:sp>
        <p:nvSpPr>
          <p:cNvPr id="1289" name="Google Shape;1289;p151"/>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90" name="Google Shape;1290;p151"/>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291" name="Google Shape;1291;p151"/>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292" name="Google Shape;1292;p151"/>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293" name="Google Shape;1293;p15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p15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95" name="Google Shape;1295;p15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296" name="Google Shape;1296;p151"/>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1297" name="Shape 1297"/>
        <p:cNvGrpSpPr/>
        <p:nvPr/>
      </p:nvGrpSpPr>
      <p:grpSpPr>
        <a:xfrm>
          <a:off x="0" y="0"/>
          <a:ext cx="0" cy="0"/>
          <a:chOff x="0" y="0"/>
          <a:chExt cx="0" cy="0"/>
        </a:xfrm>
      </p:grpSpPr>
      <p:sp>
        <p:nvSpPr>
          <p:cNvPr id="1298" name="Google Shape;1298;p152"/>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99" name="Google Shape;1299;p152"/>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300" name="Google Shape;1300;p152"/>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01" name="Google Shape;1301;p152"/>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02" name="Google Shape;1302;p152"/>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03" name="Google Shape;1303;p152"/>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04" name="Google Shape;1304;p152"/>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05" name="Google Shape;1305;p152"/>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306" name="Google Shape;1306;p152"/>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307" name="Shape 1307"/>
        <p:cNvGrpSpPr/>
        <p:nvPr/>
      </p:nvGrpSpPr>
      <p:grpSpPr>
        <a:xfrm>
          <a:off x="0" y="0"/>
          <a:ext cx="0" cy="0"/>
          <a:chOff x="0" y="0"/>
          <a:chExt cx="0" cy="0"/>
        </a:xfrm>
      </p:grpSpPr>
      <p:sp>
        <p:nvSpPr>
          <p:cNvPr id="1308" name="Google Shape;1308;p153"/>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3"/>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1310" name="Google Shape;1310;p153"/>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15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12" name="Google Shape;1312;p15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313" name="Google Shape;1313;p153"/>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1314" name="Google Shape;1314;p153"/>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315" name="Google Shape;1315;p153"/>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16" name="Google Shape;1316;p153"/>
          <p:cNvSpPr/>
          <p:nvPr/>
        </p:nvSpPr>
        <p:spPr>
          <a:xfrm>
            <a:off x="7399725" y="563789"/>
            <a:ext cx="1744266" cy="2497649"/>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1317" name="Shape 1317"/>
        <p:cNvGrpSpPr/>
        <p:nvPr/>
      </p:nvGrpSpPr>
      <p:grpSpPr>
        <a:xfrm>
          <a:off x="0" y="0"/>
          <a:ext cx="0" cy="0"/>
          <a:chOff x="0" y="0"/>
          <a:chExt cx="0" cy="0"/>
        </a:xfrm>
      </p:grpSpPr>
      <p:sp>
        <p:nvSpPr>
          <p:cNvPr id="1318" name="Google Shape;1318;p154"/>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4"/>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1320" name="Google Shape;1320;p15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321" name="Google Shape;1321;p15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22" name="Google Shape;1322;p15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FFFFFF"/>
                </a:solidFill>
              </a:rPr>
              <a:t>© 2024 Snowflake Inc. All Rights Reserved</a:t>
            </a:r>
            <a:endParaRPr sz="600">
              <a:solidFill>
                <a:srgbClr val="FFFFFF"/>
              </a:solidFill>
              <a:latin typeface="Arial"/>
              <a:ea typeface="Arial"/>
              <a:cs typeface="Arial"/>
              <a:sym typeface="Arial"/>
            </a:endParaRPr>
          </a:p>
        </p:txBody>
      </p:sp>
      <p:sp>
        <p:nvSpPr>
          <p:cNvPr id="1323" name="Google Shape;1323;p154"/>
          <p:cNvSpPr txBox="1"/>
          <p:nvPr>
            <p:ph idx="2" type="body"/>
          </p:nvPr>
        </p:nvSpPr>
        <p:spPr>
          <a:xfrm>
            <a:off x="365760" y="742950"/>
            <a:ext cx="2194500" cy="36576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51" name="Shape 151"/>
        <p:cNvGrpSpPr/>
        <p:nvPr/>
      </p:nvGrpSpPr>
      <p:grpSpPr>
        <a:xfrm>
          <a:off x="0" y="0"/>
          <a:ext cx="0" cy="0"/>
          <a:chOff x="0" y="0"/>
          <a:chExt cx="0" cy="0"/>
        </a:xfrm>
      </p:grpSpPr>
      <p:grpSp>
        <p:nvGrpSpPr>
          <p:cNvPr id="152" name="Google Shape;152;p16"/>
          <p:cNvGrpSpPr/>
          <p:nvPr/>
        </p:nvGrpSpPr>
        <p:grpSpPr>
          <a:xfrm>
            <a:off x="-2" y="2914850"/>
            <a:ext cx="9143627" cy="2228425"/>
            <a:chOff x="-834856" y="2711517"/>
            <a:chExt cx="9978858" cy="2431981"/>
          </a:xfrm>
        </p:grpSpPr>
        <p:pic>
          <p:nvPicPr>
            <p:cNvPr id="153" name="Google Shape;153;p16"/>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54" name="Google Shape;154;p16"/>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55" name="Google Shape;155;p1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57" name="Google Shape;157;p16"/>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58" name="Google Shape;158;p1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9" name="Google Shape;159;p1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0" name="Google Shape;160;p1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1324" name="Shape 1324"/>
        <p:cNvGrpSpPr/>
        <p:nvPr/>
      </p:nvGrpSpPr>
      <p:grpSpPr>
        <a:xfrm>
          <a:off x="0" y="0"/>
          <a:ext cx="0" cy="0"/>
          <a:chOff x="0" y="0"/>
          <a:chExt cx="0" cy="0"/>
        </a:xfrm>
      </p:grpSpPr>
      <p:sp>
        <p:nvSpPr>
          <p:cNvPr id="1325" name="Google Shape;1325;p155"/>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326" name="Google Shape;1326;p155"/>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327" name="Google Shape;1327;p155"/>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28" name="Google Shape;1328;p155"/>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29" name="Google Shape;1329;p155"/>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330" name="Google Shape;1330;p15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31" name="Google Shape;1331;p155"/>
          <p:cNvSpPr/>
          <p:nvPr/>
        </p:nvSpPr>
        <p:spPr>
          <a:xfrm>
            <a:off x="14549038" y="257175"/>
            <a:ext cx="1488104"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332" name="Google Shape;1332;p155"/>
          <p:cNvSpPr/>
          <p:nvPr/>
        </p:nvSpPr>
        <p:spPr>
          <a:xfrm>
            <a:off x="114261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33" name="Google Shape;1333;p155"/>
          <p:cNvSpPr/>
          <p:nvPr/>
        </p:nvSpPr>
        <p:spPr>
          <a:xfrm>
            <a:off x="11595076"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34" name="Google Shape;1334;p155"/>
          <p:cNvSpPr txBox="1"/>
          <p:nvPr>
            <p:ph idx="1" type="body"/>
          </p:nvPr>
        </p:nvSpPr>
        <p:spPr>
          <a:xfrm>
            <a:off x="4839850" y="1005840"/>
            <a:ext cx="3922200" cy="36576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chemeClr val="lt1"/>
              </a:buClr>
              <a:buSzPts val="1800"/>
              <a:buFont typeface="Arial"/>
              <a:buNone/>
              <a:defRPr>
                <a:solidFill>
                  <a:schemeClr val="lt1"/>
                </a:solidFill>
              </a:defRPr>
            </a:lvl1pPr>
            <a:lvl2pPr indent="-228600" lvl="1" marL="914400" rtl="0" algn="l">
              <a:lnSpc>
                <a:spcPct val="115000"/>
              </a:lnSpc>
              <a:spcBef>
                <a:spcPts val="1000"/>
              </a:spcBef>
              <a:spcAft>
                <a:spcPts val="0"/>
              </a:spcAft>
              <a:buClr>
                <a:schemeClr val="lt1"/>
              </a:buClr>
              <a:buSzPts val="1800"/>
              <a:buFont typeface="Arial"/>
              <a:buNone/>
              <a:defRPr>
                <a:solidFill>
                  <a:schemeClr val="lt1"/>
                </a:solidFill>
              </a:defRPr>
            </a:lvl2pPr>
            <a:lvl3pPr indent="-228600" lvl="2" marL="1371600" rtl="0" algn="l">
              <a:lnSpc>
                <a:spcPct val="115000"/>
              </a:lnSpc>
              <a:spcBef>
                <a:spcPts val="1000"/>
              </a:spcBef>
              <a:spcAft>
                <a:spcPts val="0"/>
              </a:spcAft>
              <a:buClr>
                <a:schemeClr val="lt1"/>
              </a:buClr>
              <a:buSzPts val="1800"/>
              <a:buFont typeface="Arial"/>
              <a:buNone/>
              <a:defRPr sz="1800">
                <a:solidFill>
                  <a:schemeClr val="lt1"/>
                </a:solidFill>
              </a:defRPr>
            </a:lvl3pPr>
            <a:lvl4pPr indent="-228600" lvl="3" marL="1828800" rtl="0" algn="l">
              <a:lnSpc>
                <a:spcPct val="115000"/>
              </a:lnSpc>
              <a:spcBef>
                <a:spcPts val="1000"/>
              </a:spcBef>
              <a:spcAft>
                <a:spcPts val="0"/>
              </a:spcAft>
              <a:buClr>
                <a:schemeClr val="lt1"/>
              </a:buClr>
              <a:buSzPts val="1800"/>
              <a:buFont typeface="Arial"/>
              <a:buNone/>
              <a:defRPr sz="1800">
                <a:solidFill>
                  <a:schemeClr val="lt1"/>
                </a:solidFill>
              </a:defRPr>
            </a:lvl4pPr>
            <a:lvl5pPr indent="-228600" lvl="4" marL="2286000" rtl="0" algn="l">
              <a:lnSpc>
                <a:spcPct val="115000"/>
              </a:lnSpc>
              <a:spcBef>
                <a:spcPts val="1000"/>
              </a:spcBef>
              <a:spcAft>
                <a:spcPts val="0"/>
              </a:spcAft>
              <a:buClr>
                <a:schemeClr val="lt1"/>
              </a:buClr>
              <a:buSzPts val="1800"/>
              <a:buFont typeface="Arial"/>
              <a:buNone/>
              <a:defRPr sz="1800">
                <a:solidFill>
                  <a:schemeClr val="lt1"/>
                </a:solidFill>
              </a:defRPr>
            </a:lvl5pPr>
            <a:lvl6pPr indent="-342900" lvl="5" marL="2743200" rtl="0" algn="l">
              <a:lnSpc>
                <a:spcPct val="115000"/>
              </a:lnSpc>
              <a:spcBef>
                <a:spcPts val="1000"/>
              </a:spcBef>
              <a:spcAft>
                <a:spcPts val="0"/>
              </a:spcAft>
              <a:buClr>
                <a:schemeClr val="lt1"/>
              </a:buClr>
              <a:buSzPts val="1800"/>
              <a:buChar char="•"/>
              <a:defRPr sz="1800">
                <a:solidFill>
                  <a:schemeClr val="lt1"/>
                </a:solidFill>
              </a:defRPr>
            </a:lvl6pPr>
            <a:lvl7pPr indent="-342900" lvl="6" marL="3200400" rtl="0" algn="l">
              <a:lnSpc>
                <a:spcPct val="115000"/>
              </a:lnSpc>
              <a:spcBef>
                <a:spcPts val="1000"/>
              </a:spcBef>
              <a:spcAft>
                <a:spcPts val="0"/>
              </a:spcAft>
              <a:buClr>
                <a:schemeClr val="lt1"/>
              </a:buClr>
              <a:buSzPts val="1800"/>
              <a:buChar char="•"/>
              <a:defRPr sz="1800">
                <a:solidFill>
                  <a:schemeClr val="lt1"/>
                </a:solidFill>
              </a:defRPr>
            </a:lvl7pPr>
            <a:lvl8pPr indent="-342900" lvl="7" marL="3657600" rtl="0" algn="l">
              <a:lnSpc>
                <a:spcPct val="115000"/>
              </a:lnSpc>
              <a:spcBef>
                <a:spcPts val="1000"/>
              </a:spcBef>
              <a:spcAft>
                <a:spcPts val="0"/>
              </a:spcAft>
              <a:buClr>
                <a:schemeClr val="lt1"/>
              </a:buClr>
              <a:buSzPts val="1800"/>
              <a:buChar char="•"/>
              <a:defRPr sz="1800">
                <a:solidFill>
                  <a:schemeClr val="lt1"/>
                </a:solidFill>
              </a:defRPr>
            </a:lvl8pPr>
            <a:lvl9pPr indent="-342900" lvl="8" marL="4114800" rtl="0" algn="l">
              <a:lnSpc>
                <a:spcPct val="115000"/>
              </a:lnSpc>
              <a:spcBef>
                <a:spcPts val="1000"/>
              </a:spcBef>
              <a:spcAft>
                <a:spcPts val="1000"/>
              </a:spcAft>
              <a:buClr>
                <a:schemeClr val="lt1"/>
              </a:buClr>
              <a:buSzPts val="1800"/>
              <a:buChar char="•"/>
              <a:defRPr sz="1800">
                <a:solidFill>
                  <a:schemeClr val="lt1"/>
                </a:solidFill>
              </a:defRPr>
            </a:lvl9pPr>
          </a:lstStyle>
          <a:p/>
        </p:txBody>
      </p:sp>
      <p:sp>
        <p:nvSpPr>
          <p:cNvPr id="1335" name="Google Shape;1335;p155"/>
          <p:cNvSpPr txBox="1"/>
          <p:nvPr>
            <p:ph idx="2"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336" name="Google Shape;1336;p155"/>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37" name="Google Shape;1337;p15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15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39" name="Google Shape;1339;p15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1340" name="Shape 1340"/>
        <p:cNvGrpSpPr/>
        <p:nvPr/>
      </p:nvGrpSpPr>
      <p:grpSpPr>
        <a:xfrm>
          <a:off x="0" y="0"/>
          <a:ext cx="0" cy="0"/>
          <a:chOff x="0" y="0"/>
          <a:chExt cx="0" cy="0"/>
        </a:xfrm>
      </p:grpSpPr>
      <p:sp>
        <p:nvSpPr>
          <p:cNvPr id="1341" name="Google Shape;1341;p15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342" name="Google Shape;1342;p15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43" name="Google Shape;1343;p15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spTree>
      <p:nvGrpSpPr>
        <p:cNvPr id="1344" name="Shape 1344"/>
        <p:cNvGrpSpPr/>
        <p:nvPr/>
      </p:nvGrpSpPr>
      <p:grpSpPr>
        <a:xfrm>
          <a:off x="0" y="0"/>
          <a:ext cx="0" cy="0"/>
          <a:chOff x="0" y="0"/>
          <a:chExt cx="0" cy="0"/>
        </a:xfrm>
      </p:grpSpPr>
      <p:sp>
        <p:nvSpPr>
          <p:cNvPr id="1345" name="Google Shape;1345;p15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p:cSld name="Quote - Violet_1_1">
    <p:bg>
      <p:bgPr>
        <a:solidFill>
          <a:schemeClr val="dk2"/>
        </a:solidFill>
      </p:bgPr>
    </p:bg>
    <p:spTree>
      <p:nvGrpSpPr>
        <p:cNvPr id="1346" name="Shape 1346"/>
        <p:cNvGrpSpPr/>
        <p:nvPr/>
      </p:nvGrpSpPr>
      <p:grpSpPr>
        <a:xfrm>
          <a:off x="0" y="0"/>
          <a:ext cx="0" cy="0"/>
          <a:chOff x="0" y="0"/>
          <a:chExt cx="0" cy="0"/>
        </a:xfrm>
      </p:grpSpPr>
      <p:sp>
        <p:nvSpPr>
          <p:cNvPr id="1347" name="Google Shape;1347;p158"/>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348" name="Google Shape;1348;p15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349" name="Google Shape;1349;p15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1350" name="Shape 1350"/>
        <p:cNvGrpSpPr/>
        <p:nvPr/>
      </p:nvGrpSpPr>
      <p:grpSpPr>
        <a:xfrm>
          <a:off x="0" y="0"/>
          <a:ext cx="0" cy="0"/>
          <a:chOff x="0" y="0"/>
          <a:chExt cx="0" cy="0"/>
        </a:xfrm>
      </p:grpSpPr>
      <p:sp>
        <p:nvSpPr>
          <p:cNvPr id="1351" name="Google Shape;1351;p159"/>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352" name="Google Shape;1352;p15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353" name="Google Shape;1353;p15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54" name="Google Shape;1354;p15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355" name="Google Shape;1355;p159"/>
          <p:cNvGrpSpPr/>
          <p:nvPr/>
        </p:nvGrpSpPr>
        <p:grpSpPr>
          <a:xfrm>
            <a:off x="457209" y="474129"/>
            <a:ext cx="1177786" cy="857849"/>
            <a:chOff x="865451" y="2114550"/>
            <a:chExt cx="3399093" cy="2475755"/>
          </a:xfrm>
        </p:grpSpPr>
        <p:sp>
          <p:nvSpPr>
            <p:cNvPr id="1356" name="Google Shape;1356;p159"/>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7" name="Google Shape;1357;p159"/>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58" name="Google Shape;1358;p159"/>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urple">
  <p:cSld name="Quote - Violet_1_1_1_1">
    <p:bg>
      <p:bgPr>
        <a:solidFill>
          <a:schemeClr val="accent5"/>
        </a:solidFill>
      </p:bgPr>
    </p:bg>
    <p:spTree>
      <p:nvGrpSpPr>
        <p:cNvPr id="1359" name="Shape 1359"/>
        <p:cNvGrpSpPr/>
        <p:nvPr/>
      </p:nvGrpSpPr>
      <p:grpSpPr>
        <a:xfrm>
          <a:off x="0" y="0"/>
          <a:ext cx="0" cy="0"/>
          <a:chOff x="0" y="0"/>
          <a:chExt cx="0" cy="0"/>
        </a:xfrm>
      </p:grpSpPr>
      <p:sp>
        <p:nvSpPr>
          <p:cNvPr id="1360" name="Google Shape;1360;p16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361" name="Google Shape;1361;p16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362" name="Google Shape;1362;p16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63" name="Google Shape;1363;p16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364" name="Google Shape;1364;p160"/>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grpSp>
        <p:nvGrpSpPr>
          <p:cNvPr id="1365" name="Google Shape;1365;p160"/>
          <p:cNvGrpSpPr/>
          <p:nvPr/>
        </p:nvGrpSpPr>
        <p:grpSpPr>
          <a:xfrm>
            <a:off x="457209" y="474129"/>
            <a:ext cx="1177786" cy="857849"/>
            <a:chOff x="865451" y="2114550"/>
            <a:chExt cx="3399093" cy="2475755"/>
          </a:xfrm>
        </p:grpSpPr>
        <p:sp>
          <p:nvSpPr>
            <p:cNvPr id="1366" name="Google Shape;1366;p160"/>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7" name="Google Shape;1367;p160"/>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1368" name="Shape 1368"/>
        <p:cNvGrpSpPr/>
        <p:nvPr/>
      </p:nvGrpSpPr>
      <p:grpSpPr>
        <a:xfrm>
          <a:off x="0" y="0"/>
          <a:ext cx="0" cy="0"/>
          <a:chOff x="0" y="0"/>
          <a:chExt cx="0" cy="0"/>
        </a:xfrm>
      </p:grpSpPr>
      <p:sp>
        <p:nvSpPr>
          <p:cNvPr id="1369" name="Google Shape;1369;p161"/>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61"/>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71" name="Google Shape;1371;p16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372" name="Google Shape;1372;p16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3" name="Google Shape;1373;p16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CUSTOM_1">
    <p:spTree>
      <p:nvGrpSpPr>
        <p:cNvPr id="1374" name="Shape 1374"/>
        <p:cNvGrpSpPr/>
        <p:nvPr/>
      </p:nvGrpSpPr>
      <p:grpSpPr>
        <a:xfrm>
          <a:off x="0" y="0"/>
          <a:ext cx="0" cy="0"/>
          <a:chOff x="0" y="0"/>
          <a:chExt cx="0" cy="0"/>
        </a:xfrm>
      </p:grpSpPr>
      <p:sp>
        <p:nvSpPr>
          <p:cNvPr id="1375" name="Google Shape;1375;p162"/>
          <p:cNvSpPr/>
          <p:nvPr/>
        </p:nvSpPr>
        <p:spPr>
          <a:xfrm>
            <a:off x="0" y="1120200"/>
            <a:ext cx="9144000" cy="40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2"/>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77" name="Google Shape;1377;p16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378" name="Google Shape;1378;p16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9" name="Google Shape;1379;p16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1"/>
        </a:solidFill>
      </p:bgPr>
    </p:bg>
    <p:spTree>
      <p:nvGrpSpPr>
        <p:cNvPr id="1380" name="Shape 1380"/>
        <p:cNvGrpSpPr/>
        <p:nvPr/>
      </p:nvGrpSpPr>
      <p:grpSpPr>
        <a:xfrm>
          <a:off x="0" y="0"/>
          <a:ext cx="0" cy="0"/>
          <a:chOff x="0" y="0"/>
          <a:chExt cx="0" cy="0"/>
        </a:xfrm>
      </p:grpSpPr>
      <p:sp>
        <p:nvSpPr>
          <p:cNvPr id="1381" name="Google Shape;1381;p163"/>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382" name="Google Shape;1382;p163"/>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6000"/>
              <a:buNone/>
              <a:defRPr b="1" sz="6000" cap="none">
                <a:solidFill>
                  <a:schemeClr val="dk1"/>
                </a:solidFill>
                <a:latin typeface="Arial"/>
                <a:ea typeface="Arial"/>
                <a:cs typeface="Arial"/>
                <a:sym typeface="Aria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sp>
        <p:nvSpPr>
          <p:cNvPr id="1383" name="Google Shape;1383;p163"/>
          <p:cNvSpPr/>
          <p:nvPr/>
        </p:nvSpPr>
        <p:spPr>
          <a:xfrm>
            <a:off x="5339725" y="975674"/>
            <a:ext cx="5477606" cy="52077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368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4" name="Google Shape;1384;p163"/>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Data Cloud_1_1_1">
    <p:bg>
      <p:bgPr>
        <a:solidFill>
          <a:schemeClr val="accent1"/>
        </a:solidFill>
      </p:bgPr>
    </p:bg>
    <p:spTree>
      <p:nvGrpSpPr>
        <p:cNvPr id="1385" name="Shape 1385"/>
        <p:cNvGrpSpPr/>
        <p:nvPr/>
      </p:nvGrpSpPr>
      <p:grpSpPr>
        <a:xfrm>
          <a:off x="0" y="0"/>
          <a:ext cx="0" cy="0"/>
          <a:chOff x="0" y="0"/>
          <a:chExt cx="0" cy="0"/>
        </a:xfrm>
      </p:grpSpPr>
      <p:grpSp>
        <p:nvGrpSpPr>
          <p:cNvPr id="1386" name="Google Shape;1386;p164"/>
          <p:cNvGrpSpPr/>
          <p:nvPr/>
        </p:nvGrpSpPr>
        <p:grpSpPr>
          <a:xfrm>
            <a:off x="-10" y="3770439"/>
            <a:ext cx="9143997" cy="1371564"/>
            <a:chOff x="-10" y="3735321"/>
            <a:chExt cx="9139427" cy="1408177"/>
          </a:xfrm>
        </p:grpSpPr>
        <p:pic>
          <p:nvPicPr>
            <p:cNvPr id="1387" name="Google Shape;1387;p164"/>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88" name="Google Shape;1388;p164"/>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89" name="Google Shape;1389;p164"/>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90" name="Google Shape;1390;p164"/>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391" name="Google Shape;1391;p164"/>
          <p:cNvGrpSpPr/>
          <p:nvPr/>
        </p:nvGrpSpPr>
        <p:grpSpPr>
          <a:xfrm>
            <a:off x="-10" y="3770439"/>
            <a:ext cx="9143997" cy="1371564"/>
            <a:chOff x="-10" y="3735321"/>
            <a:chExt cx="9139427" cy="1408177"/>
          </a:xfrm>
        </p:grpSpPr>
        <p:pic>
          <p:nvPicPr>
            <p:cNvPr id="1392" name="Google Shape;1392;p164"/>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93" name="Google Shape;1393;p164"/>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94" name="Google Shape;1394;p164"/>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95" name="Google Shape;1395;p164"/>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396" name="Google Shape;1396;p164"/>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397" name="Google Shape;1397;p164"/>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398" name="Google Shape;1398;p164"/>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399" name="Google Shape;1399;p164"/>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161" name="Shape 161"/>
        <p:cNvGrpSpPr/>
        <p:nvPr/>
      </p:nvGrpSpPr>
      <p:grpSpPr>
        <a:xfrm>
          <a:off x="0" y="0"/>
          <a:ext cx="0" cy="0"/>
          <a:chOff x="0" y="0"/>
          <a:chExt cx="0" cy="0"/>
        </a:xfrm>
      </p:grpSpPr>
      <p:sp>
        <p:nvSpPr>
          <p:cNvPr id="162" name="Google Shape;162;p1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63" name="Google Shape;163;p17"/>
          <p:cNvGrpSpPr/>
          <p:nvPr/>
        </p:nvGrpSpPr>
        <p:grpSpPr>
          <a:xfrm rot="-5400000">
            <a:off x="5223451" y="1196298"/>
            <a:ext cx="5164226" cy="2747927"/>
            <a:chOff x="1155183" y="3814094"/>
            <a:chExt cx="3118306" cy="1659276"/>
          </a:xfrm>
        </p:grpSpPr>
        <p:pic>
          <p:nvPicPr>
            <p:cNvPr id="164" name="Google Shape;164;p17"/>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165" name="Google Shape;165;p17"/>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166" name="Google Shape;166;p1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67" name="Google Shape;167;p17"/>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68" name="Google Shape;168;p1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9" name="Google Shape;169;p1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0" name="Google Shape;170;p1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400" name="Shape 1400"/>
        <p:cNvGrpSpPr/>
        <p:nvPr/>
      </p:nvGrpSpPr>
      <p:grpSpPr>
        <a:xfrm>
          <a:off x="0" y="0"/>
          <a:ext cx="0" cy="0"/>
          <a:chOff x="0" y="0"/>
          <a:chExt cx="0" cy="0"/>
        </a:xfrm>
      </p:grpSpPr>
      <p:grpSp>
        <p:nvGrpSpPr>
          <p:cNvPr id="1401" name="Google Shape;1401;p165"/>
          <p:cNvGrpSpPr/>
          <p:nvPr/>
        </p:nvGrpSpPr>
        <p:grpSpPr>
          <a:xfrm>
            <a:off x="-2" y="2914850"/>
            <a:ext cx="9143627" cy="2228425"/>
            <a:chOff x="-834856" y="2711517"/>
            <a:chExt cx="9978858" cy="2431981"/>
          </a:xfrm>
        </p:grpSpPr>
        <p:pic>
          <p:nvPicPr>
            <p:cNvPr id="1402" name="Google Shape;1402;p165"/>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403" name="Google Shape;1403;p165"/>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404" name="Google Shape;1404;p16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05" name="Google Shape;1405;p16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406" name="Google Shape;1406;p165"/>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407" name="Google Shape;1407;p165"/>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08" name="Google Shape;1408;p165"/>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09" name="Google Shape;1409;p16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410" name="Shape 1410"/>
        <p:cNvGrpSpPr/>
        <p:nvPr/>
      </p:nvGrpSpPr>
      <p:grpSpPr>
        <a:xfrm>
          <a:off x="0" y="0"/>
          <a:ext cx="0" cy="0"/>
          <a:chOff x="0" y="0"/>
          <a:chExt cx="0" cy="0"/>
        </a:xfrm>
      </p:grpSpPr>
      <p:sp>
        <p:nvSpPr>
          <p:cNvPr id="1411" name="Google Shape;1411;p16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12" name="Google Shape;1412;p16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1413" name="Google Shape;1413;p166"/>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14" name="Google Shape;1414;p16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15" name="Google Shape;1415;p16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16" name="Google Shape;1416;p16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417" name="Google Shape;1417;p166"/>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418" name="Shape 1418"/>
        <p:cNvGrpSpPr/>
        <p:nvPr/>
      </p:nvGrpSpPr>
      <p:grpSpPr>
        <a:xfrm>
          <a:off x="0" y="0"/>
          <a:ext cx="0" cy="0"/>
          <a:chOff x="0" y="0"/>
          <a:chExt cx="0" cy="0"/>
        </a:xfrm>
      </p:grpSpPr>
      <p:grpSp>
        <p:nvGrpSpPr>
          <p:cNvPr id="1419" name="Google Shape;1419;p167"/>
          <p:cNvGrpSpPr/>
          <p:nvPr/>
        </p:nvGrpSpPr>
        <p:grpSpPr>
          <a:xfrm>
            <a:off x="-10" y="3770439"/>
            <a:ext cx="9143997" cy="1371564"/>
            <a:chOff x="-10" y="3735321"/>
            <a:chExt cx="9139427" cy="1408177"/>
          </a:xfrm>
        </p:grpSpPr>
        <p:pic>
          <p:nvPicPr>
            <p:cNvPr id="1420" name="Google Shape;1420;p167"/>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1421" name="Google Shape;1421;p167"/>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1422" name="Google Shape;1422;p167"/>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1423" name="Google Shape;1423;p167"/>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424" name="Google Shape;1424;p16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425" name="Google Shape;1425;p16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_2">
    <p:bg>
      <p:bgPr>
        <a:solidFill>
          <a:schemeClr val="dk2"/>
        </a:solidFill>
      </p:bgPr>
    </p:bg>
    <p:spTree>
      <p:nvGrpSpPr>
        <p:cNvPr id="1426" name="Shape 1426"/>
        <p:cNvGrpSpPr/>
        <p:nvPr/>
      </p:nvGrpSpPr>
      <p:grpSpPr>
        <a:xfrm>
          <a:off x="0" y="0"/>
          <a:ext cx="0" cy="0"/>
          <a:chOff x="0" y="0"/>
          <a:chExt cx="0" cy="0"/>
        </a:xfrm>
      </p:grpSpPr>
      <p:sp>
        <p:nvSpPr>
          <p:cNvPr id="1427" name="Google Shape;1427;p168"/>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428" name="Google Shape;1428;p16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429" name="Google Shape;1429;p16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430" name="Google Shape;1430;p168"/>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431" name="Google Shape;1431;p168"/>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1432" name="Shape 1432"/>
        <p:cNvGrpSpPr/>
        <p:nvPr/>
      </p:nvGrpSpPr>
      <p:grpSpPr>
        <a:xfrm>
          <a:off x="0" y="0"/>
          <a:ext cx="0" cy="0"/>
          <a:chOff x="0" y="0"/>
          <a:chExt cx="0" cy="0"/>
        </a:xfrm>
      </p:grpSpPr>
      <p:sp>
        <p:nvSpPr>
          <p:cNvPr id="1433" name="Google Shape;1433;p169"/>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434" name="Google Shape;1434;p16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435" name="Google Shape;1435;p16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436" name="Google Shape;1436;p169"/>
          <p:cNvGrpSpPr/>
          <p:nvPr/>
        </p:nvGrpSpPr>
        <p:grpSpPr>
          <a:xfrm>
            <a:off x="4" y="1803975"/>
            <a:ext cx="9143996" cy="3339526"/>
            <a:chOff x="4" y="1803975"/>
            <a:chExt cx="9143996" cy="3339526"/>
          </a:xfrm>
        </p:grpSpPr>
        <p:pic>
          <p:nvPicPr>
            <p:cNvPr id="1437" name="Google Shape;1437;p169"/>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1438" name="Google Shape;1438;p169"/>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1439" name="Shape 1439"/>
        <p:cNvGrpSpPr/>
        <p:nvPr/>
      </p:nvGrpSpPr>
      <p:grpSpPr>
        <a:xfrm>
          <a:off x="0" y="0"/>
          <a:ext cx="0" cy="0"/>
          <a:chOff x="0" y="0"/>
          <a:chExt cx="0" cy="0"/>
        </a:xfrm>
      </p:grpSpPr>
      <p:sp>
        <p:nvSpPr>
          <p:cNvPr id="1440" name="Google Shape;1440;p17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441" name="Google Shape;1441;p17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442" name="Google Shape;1442;p17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443" name="Google Shape;1443;p170"/>
          <p:cNvGrpSpPr/>
          <p:nvPr/>
        </p:nvGrpSpPr>
        <p:grpSpPr>
          <a:xfrm rot="-5400000">
            <a:off x="5223451" y="1196298"/>
            <a:ext cx="5164226" cy="2747927"/>
            <a:chOff x="1155183" y="3814094"/>
            <a:chExt cx="3118306" cy="1659276"/>
          </a:xfrm>
        </p:grpSpPr>
        <p:pic>
          <p:nvPicPr>
            <p:cNvPr id="1444" name="Google Shape;1444;p170"/>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1445" name="Google Shape;1445;p170"/>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446" name="Shape 1446"/>
        <p:cNvGrpSpPr/>
        <p:nvPr/>
      </p:nvGrpSpPr>
      <p:grpSpPr>
        <a:xfrm>
          <a:off x="0" y="0"/>
          <a:ext cx="0" cy="0"/>
          <a:chOff x="0" y="0"/>
          <a:chExt cx="0" cy="0"/>
        </a:xfrm>
      </p:grpSpPr>
      <p:sp>
        <p:nvSpPr>
          <p:cNvPr id="1447" name="Google Shape;1447;p17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17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49" name="Google Shape;1449;p171"/>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450" name="Google Shape;1450;p171"/>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51" name="Google Shape;1451;p171"/>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2" name="Google Shape;1452;p17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453" name="Google Shape;1453;p171"/>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1454" name="Shape 1454"/>
        <p:cNvGrpSpPr/>
        <p:nvPr/>
      </p:nvGrpSpPr>
      <p:grpSpPr>
        <a:xfrm>
          <a:off x="0" y="0"/>
          <a:ext cx="0" cy="0"/>
          <a:chOff x="0" y="0"/>
          <a:chExt cx="0" cy="0"/>
        </a:xfrm>
      </p:grpSpPr>
      <p:sp>
        <p:nvSpPr>
          <p:cNvPr id="1455" name="Google Shape;1455;p17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56" name="Google Shape;1456;p17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57" name="Google Shape;1457;p17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458" name="Google Shape;1458;p17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59" name="Google Shape;1459;p17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0" name="Google Shape;1460;p17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461" name="Google Shape;1461;p17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1462" name="Shape 1462"/>
        <p:cNvGrpSpPr/>
        <p:nvPr/>
      </p:nvGrpSpPr>
      <p:grpSpPr>
        <a:xfrm>
          <a:off x="0" y="0"/>
          <a:ext cx="0" cy="0"/>
          <a:chOff x="0" y="0"/>
          <a:chExt cx="0" cy="0"/>
        </a:xfrm>
      </p:grpSpPr>
      <p:grpSp>
        <p:nvGrpSpPr>
          <p:cNvPr id="1463" name="Google Shape;1463;p173"/>
          <p:cNvGrpSpPr/>
          <p:nvPr/>
        </p:nvGrpSpPr>
        <p:grpSpPr>
          <a:xfrm>
            <a:off x="0" y="4370576"/>
            <a:ext cx="9144001" cy="772925"/>
            <a:chOff x="0" y="4370576"/>
            <a:chExt cx="9144001" cy="772925"/>
          </a:xfrm>
        </p:grpSpPr>
        <p:pic>
          <p:nvPicPr>
            <p:cNvPr id="1464" name="Google Shape;1464;p173"/>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1465" name="Google Shape;1465;p173"/>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1466" name="Google Shape;1466;p173"/>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1467" name="Google Shape;1467;p17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68" name="Google Shape;1468;p17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69" name="Google Shape;1469;p17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470" name="Google Shape;1470;p173"/>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71" name="Google Shape;1471;p17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2" name="Google Shape;1472;p17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473" name="Google Shape;1473;p17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1474" name="Shape 1474"/>
        <p:cNvGrpSpPr/>
        <p:nvPr/>
      </p:nvGrpSpPr>
      <p:grpSpPr>
        <a:xfrm>
          <a:off x="0" y="0"/>
          <a:ext cx="0" cy="0"/>
          <a:chOff x="0" y="0"/>
          <a:chExt cx="0" cy="0"/>
        </a:xfrm>
      </p:grpSpPr>
      <p:pic>
        <p:nvPicPr>
          <p:cNvPr id="1475" name="Google Shape;1475;p174"/>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1476" name="Google Shape;1476;p17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77" name="Google Shape;1477;p17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78" name="Google Shape;1478;p17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479" name="Google Shape;1479;p17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80" name="Google Shape;1480;p17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1" name="Google Shape;1481;p17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482" name="Google Shape;1482;p17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71" name="Shape 171"/>
        <p:cNvGrpSpPr/>
        <p:nvPr/>
      </p:nvGrpSpPr>
      <p:grpSpPr>
        <a:xfrm>
          <a:off x="0" y="0"/>
          <a:ext cx="0" cy="0"/>
          <a:chOff x="0" y="0"/>
          <a:chExt cx="0" cy="0"/>
        </a:xfrm>
      </p:grpSpPr>
      <p:sp>
        <p:nvSpPr>
          <p:cNvPr id="172" name="Google Shape;172;p1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1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74" name="Google Shape;174;p1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5" name="Google Shape;175;p1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6" name="Google Shape;176;p1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7" name="Google Shape;177;p1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78" name="Google Shape;178;p18"/>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1">
  <p:cSld name="Split Layout_1">
    <p:spTree>
      <p:nvGrpSpPr>
        <p:cNvPr id="1483" name="Shape 1483"/>
        <p:cNvGrpSpPr/>
        <p:nvPr/>
      </p:nvGrpSpPr>
      <p:grpSpPr>
        <a:xfrm>
          <a:off x="0" y="0"/>
          <a:ext cx="0" cy="0"/>
          <a:chOff x="0" y="0"/>
          <a:chExt cx="0" cy="0"/>
        </a:xfrm>
      </p:grpSpPr>
      <p:sp>
        <p:nvSpPr>
          <p:cNvPr id="1484" name="Google Shape;1484;p175"/>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485" name="Google Shape;1485;p175"/>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86" name="Google Shape;1486;p175"/>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487" name="Google Shape;1487;p175"/>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488" name="Google Shape;1488;p175"/>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89" name="Google Shape;1489;p17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490" name="Google Shape;1490;p175"/>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491" name="Google Shape;1491;p175"/>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492" name="Google Shape;1492;p17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93" name="Google Shape;1493;p17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94" name="Google Shape;1494;p17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pic>
        <p:nvPicPr>
          <p:cNvPr id="1495" name="Google Shape;1495;p175"/>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1496" name="Google Shape;1496;p175"/>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497" name="Google Shape;1497;p175"/>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1498" name="Google Shape;1498;p17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1499" name="Shape 1499"/>
        <p:cNvGrpSpPr/>
        <p:nvPr/>
      </p:nvGrpSpPr>
      <p:grpSpPr>
        <a:xfrm>
          <a:off x="0" y="0"/>
          <a:ext cx="0" cy="0"/>
          <a:chOff x="0" y="0"/>
          <a:chExt cx="0" cy="0"/>
        </a:xfrm>
      </p:grpSpPr>
      <p:sp>
        <p:nvSpPr>
          <p:cNvPr id="1500" name="Google Shape;1500;p176"/>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501" name="Google Shape;1501;p17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1502" name="Google Shape;1502;p17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03" name="Google Shape;1503;p17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504" name="Google Shape;1504;p176"/>
          <p:cNvGrpSpPr/>
          <p:nvPr/>
        </p:nvGrpSpPr>
        <p:grpSpPr>
          <a:xfrm>
            <a:off x="457209" y="474129"/>
            <a:ext cx="1177786" cy="857849"/>
            <a:chOff x="865451" y="2114550"/>
            <a:chExt cx="3399093" cy="2475755"/>
          </a:xfrm>
        </p:grpSpPr>
        <p:sp>
          <p:nvSpPr>
            <p:cNvPr id="1505" name="Google Shape;1505;p17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6" name="Google Shape;1506;p17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07" name="Google Shape;1507;p176"/>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1508" name="Shape 1508"/>
        <p:cNvGrpSpPr/>
        <p:nvPr/>
      </p:nvGrpSpPr>
      <p:grpSpPr>
        <a:xfrm>
          <a:off x="0" y="0"/>
          <a:ext cx="0" cy="0"/>
          <a:chOff x="0" y="0"/>
          <a:chExt cx="0" cy="0"/>
        </a:xfrm>
      </p:grpSpPr>
      <p:sp>
        <p:nvSpPr>
          <p:cNvPr id="1509" name="Google Shape;1509;p177"/>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1510" name="Google Shape;1510;p177"/>
          <p:cNvGrpSpPr/>
          <p:nvPr/>
        </p:nvGrpSpPr>
        <p:grpSpPr>
          <a:xfrm>
            <a:off x="457209" y="474129"/>
            <a:ext cx="1177786" cy="857849"/>
            <a:chOff x="865451" y="2114550"/>
            <a:chExt cx="3399093" cy="2475755"/>
          </a:xfrm>
        </p:grpSpPr>
        <p:sp>
          <p:nvSpPr>
            <p:cNvPr id="1511" name="Google Shape;1511;p17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2" name="Google Shape;1512;p17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13" name="Google Shape;1513;p177"/>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1514" name="Google Shape;1514;p17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15" name="Google Shape;1515;p17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16" name="Google Shape;1516;p17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1517" name="Shape 1517"/>
        <p:cNvGrpSpPr/>
        <p:nvPr/>
      </p:nvGrpSpPr>
      <p:grpSpPr>
        <a:xfrm>
          <a:off x="0" y="0"/>
          <a:ext cx="0" cy="0"/>
          <a:chOff x="0" y="0"/>
          <a:chExt cx="0" cy="0"/>
        </a:xfrm>
      </p:grpSpPr>
      <p:sp>
        <p:nvSpPr>
          <p:cNvPr id="1518" name="Google Shape;1518;p178"/>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519" name="Google Shape;1519;p178"/>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520" name="Google Shape;1520;p178"/>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grpSp>
        <p:nvGrpSpPr>
          <p:cNvPr id="1521" name="Google Shape;1521;p178"/>
          <p:cNvGrpSpPr/>
          <p:nvPr/>
        </p:nvGrpSpPr>
        <p:grpSpPr>
          <a:xfrm>
            <a:off x="-10" y="3770439"/>
            <a:ext cx="9143997" cy="1371564"/>
            <a:chOff x="-10" y="3735321"/>
            <a:chExt cx="9139427" cy="1408177"/>
          </a:xfrm>
        </p:grpSpPr>
        <p:pic>
          <p:nvPicPr>
            <p:cNvPr id="1522" name="Google Shape;1522;p17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523" name="Google Shape;1523;p17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524" name="Google Shape;1524;p17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3">
    <p:spTree>
      <p:nvGrpSpPr>
        <p:cNvPr id="1525" name="Shape 1525"/>
        <p:cNvGrpSpPr/>
        <p:nvPr/>
      </p:nvGrpSpPr>
      <p:grpSpPr>
        <a:xfrm>
          <a:off x="0" y="0"/>
          <a:ext cx="0" cy="0"/>
          <a:chOff x="0" y="0"/>
          <a:chExt cx="0" cy="0"/>
        </a:xfrm>
      </p:grpSpPr>
      <p:sp>
        <p:nvSpPr>
          <p:cNvPr id="1526" name="Google Shape;1526;p179"/>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527" name="Google Shape;1527;p179"/>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528" name="Google Shape;1528;p179"/>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529" name="Google Shape;1529;p179"/>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30" name="Google Shape;1530;p179"/>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2">
    <p:spTree>
      <p:nvGrpSpPr>
        <p:cNvPr id="1531" name="Shape 1531"/>
        <p:cNvGrpSpPr/>
        <p:nvPr/>
      </p:nvGrpSpPr>
      <p:grpSpPr>
        <a:xfrm>
          <a:off x="0" y="0"/>
          <a:ext cx="0" cy="0"/>
          <a:chOff x="0" y="0"/>
          <a:chExt cx="0" cy="0"/>
        </a:xfrm>
      </p:grpSpPr>
      <p:sp>
        <p:nvSpPr>
          <p:cNvPr id="1532" name="Google Shape;1532;p180"/>
          <p:cNvSpPr/>
          <p:nvPr/>
        </p:nvSpPr>
        <p:spPr>
          <a:xfrm>
            <a:off x="5636772" y="1691680"/>
            <a:ext cx="3507229" cy="3451820"/>
          </a:xfrm>
          <a:custGeom>
            <a:rect b="b" l="l" r="r" t="t"/>
            <a:pathLst>
              <a:path extrusionOk="0" h="4602426" w="4676305">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533" name="Google Shape;1533;p180"/>
          <p:cNvSpPr/>
          <p:nvPr/>
        </p:nvSpPr>
        <p:spPr>
          <a:xfrm flipH="1">
            <a:off x="0" y="68580"/>
            <a:ext cx="3148378" cy="4651534"/>
          </a:xfrm>
          <a:custGeom>
            <a:rect b="b" l="l" r="r" t="t"/>
            <a:pathLst>
              <a:path extrusionOk="0" h="2026" w="1373">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534" name="Google Shape;1534;p180"/>
          <p:cNvSpPr/>
          <p:nvPr/>
        </p:nvSpPr>
        <p:spPr>
          <a:xfrm>
            <a:off x="6824193" y="1"/>
            <a:ext cx="2319807" cy="2285290"/>
          </a:xfrm>
          <a:custGeom>
            <a:rect b="b" l="l" r="r" t="t"/>
            <a:pathLst>
              <a:path extrusionOk="0" h="3047053" w="3093076">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535" name="Google Shape;1535;p180"/>
          <p:cNvSpPr txBox="1"/>
          <p:nvPr>
            <p:ph idx="1" type="body"/>
          </p:nvPr>
        </p:nvSpPr>
        <p:spPr>
          <a:xfrm>
            <a:off x="274320" y="231569"/>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solidFill>
                  <a:schemeClr val="dk1"/>
                </a:solidFill>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536" name="Google Shape;1536;p180"/>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1537" name="Google Shape;1537;p180"/>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38" name="Google Shape;1538;p180"/>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1543" name="Shape 1543"/>
        <p:cNvGrpSpPr/>
        <p:nvPr/>
      </p:nvGrpSpPr>
      <p:grpSpPr>
        <a:xfrm>
          <a:off x="0" y="0"/>
          <a:ext cx="0" cy="0"/>
          <a:chOff x="0" y="0"/>
          <a:chExt cx="0" cy="0"/>
        </a:xfrm>
      </p:grpSpPr>
      <p:sp>
        <p:nvSpPr>
          <p:cNvPr id="1544" name="Google Shape;1544;p18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45" name="Google Shape;1545;p18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46" name="Google Shape;1546;p18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47" name="Google Shape;1547;p18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48" name="Google Shape;1548;p18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9" name="Google Shape;1549;p18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550" name="Shape 1550"/>
        <p:cNvGrpSpPr/>
        <p:nvPr/>
      </p:nvGrpSpPr>
      <p:grpSpPr>
        <a:xfrm>
          <a:off x="0" y="0"/>
          <a:ext cx="0" cy="0"/>
          <a:chOff x="0" y="0"/>
          <a:chExt cx="0" cy="0"/>
        </a:xfrm>
      </p:grpSpPr>
      <p:sp>
        <p:nvSpPr>
          <p:cNvPr id="1551" name="Google Shape;1551;p18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52" name="Google Shape;1552;p18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53" name="Google Shape;1553;p18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54" name="Google Shape;1554;p183"/>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55" name="Google Shape;1555;p18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6" name="Google Shape;1556;p18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57" name="Google Shape;1557;p183"/>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1558" name="Shape 1558"/>
        <p:cNvGrpSpPr/>
        <p:nvPr/>
      </p:nvGrpSpPr>
      <p:grpSpPr>
        <a:xfrm>
          <a:off x="0" y="0"/>
          <a:ext cx="0" cy="0"/>
          <a:chOff x="0" y="0"/>
          <a:chExt cx="0" cy="0"/>
        </a:xfrm>
      </p:grpSpPr>
      <p:grpSp>
        <p:nvGrpSpPr>
          <p:cNvPr id="1559" name="Google Shape;1559;p184"/>
          <p:cNvGrpSpPr/>
          <p:nvPr/>
        </p:nvGrpSpPr>
        <p:grpSpPr>
          <a:xfrm>
            <a:off x="3" y="3761952"/>
            <a:ext cx="9143997" cy="1371564"/>
            <a:chOff x="-10" y="3735321"/>
            <a:chExt cx="9139427" cy="1408177"/>
          </a:xfrm>
        </p:grpSpPr>
        <p:pic>
          <p:nvPicPr>
            <p:cNvPr id="1560" name="Google Shape;1560;p184"/>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1561" name="Google Shape;1561;p184"/>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1562" name="Google Shape;1562;p184"/>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1563" name="Google Shape;1563;p18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64" name="Google Shape;1564;p18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65" name="Google Shape;1565;p18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66" name="Google Shape;1566;p18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67" name="Google Shape;1567;p18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8" name="Google Shape;1568;p18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69" name="Google Shape;1569;p18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1570" name="Shape 1570"/>
        <p:cNvGrpSpPr/>
        <p:nvPr/>
      </p:nvGrpSpPr>
      <p:grpSpPr>
        <a:xfrm>
          <a:off x="0" y="0"/>
          <a:ext cx="0" cy="0"/>
          <a:chOff x="0" y="0"/>
          <a:chExt cx="0" cy="0"/>
        </a:xfrm>
      </p:grpSpPr>
      <p:grpSp>
        <p:nvGrpSpPr>
          <p:cNvPr id="1571" name="Google Shape;1571;p185"/>
          <p:cNvGrpSpPr/>
          <p:nvPr/>
        </p:nvGrpSpPr>
        <p:grpSpPr>
          <a:xfrm>
            <a:off x="0" y="4370576"/>
            <a:ext cx="9144001" cy="772925"/>
            <a:chOff x="0" y="4370576"/>
            <a:chExt cx="9144001" cy="772925"/>
          </a:xfrm>
        </p:grpSpPr>
        <p:pic>
          <p:nvPicPr>
            <p:cNvPr id="1572" name="Google Shape;1572;p185"/>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1573" name="Google Shape;1573;p185"/>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1574" name="Google Shape;1574;p185"/>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1575" name="Google Shape;1575;p18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76" name="Google Shape;1576;p18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7" name="Google Shape;1577;p18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78" name="Google Shape;1578;p18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79" name="Google Shape;1579;p18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0" name="Google Shape;1580;p18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81" name="Google Shape;1581;p18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179" name="Shape 179"/>
        <p:cNvGrpSpPr/>
        <p:nvPr/>
      </p:nvGrpSpPr>
      <p:grpSpPr>
        <a:xfrm>
          <a:off x="0" y="0"/>
          <a:ext cx="0" cy="0"/>
          <a:chOff x="0" y="0"/>
          <a:chExt cx="0" cy="0"/>
        </a:xfrm>
      </p:grpSpPr>
      <p:grpSp>
        <p:nvGrpSpPr>
          <p:cNvPr id="180" name="Google Shape;180;p19"/>
          <p:cNvGrpSpPr/>
          <p:nvPr/>
        </p:nvGrpSpPr>
        <p:grpSpPr>
          <a:xfrm rot="-5400000">
            <a:off x="3113903" y="1996926"/>
            <a:ext cx="5157146" cy="1163295"/>
            <a:chOff x="49487" y="3735321"/>
            <a:chExt cx="6094477" cy="1408177"/>
          </a:xfrm>
        </p:grpSpPr>
        <p:pic>
          <p:nvPicPr>
            <p:cNvPr id="181" name="Google Shape;181;p1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82" name="Google Shape;182;p1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183" name="Google Shape;183;p19"/>
          <p:cNvGrpSpPr/>
          <p:nvPr/>
        </p:nvGrpSpPr>
        <p:grpSpPr>
          <a:xfrm rot="-5400000">
            <a:off x="3113903" y="1996926"/>
            <a:ext cx="5157146" cy="1163295"/>
            <a:chOff x="49487" y="3735321"/>
            <a:chExt cx="6094477" cy="1408177"/>
          </a:xfrm>
        </p:grpSpPr>
        <p:pic>
          <p:nvPicPr>
            <p:cNvPr id="184" name="Google Shape;184;p1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85" name="Google Shape;185;p1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186" name="Google Shape;186;p1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1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88" name="Google Shape;188;p1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rm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89" name="Google Shape;189;p1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90" name="Google Shape;190;p1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91" name="Google Shape;191;p19"/>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1582" name="Shape 1582"/>
        <p:cNvGrpSpPr/>
        <p:nvPr/>
      </p:nvGrpSpPr>
      <p:grpSpPr>
        <a:xfrm>
          <a:off x="0" y="0"/>
          <a:ext cx="0" cy="0"/>
          <a:chOff x="0" y="0"/>
          <a:chExt cx="0" cy="0"/>
        </a:xfrm>
      </p:grpSpPr>
      <p:pic>
        <p:nvPicPr>
          <p:cNvPr id="1583" name="Google Shape;1583;p186"/>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1584" name="Google Shape;1584;p18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85" name="Google Shape;1585;p18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86" name="Google Shape;1586;p18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87" name="Google Shape;1587;p18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88" name="Google Shape;1588;p18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9" name="Google Shape;1589;p18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90" name="Google Shape;1590;p18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1591" name="Shape 1591"/>
        <p:cNvGrpSpPr/>
        <p:nvPr/>
      </p:nvGrpSpPr>
      <p:grpSpPr>
        <a:xfrm>
          <a:off x="0" y="0"/>
          <a:ext cx="0" cy="0"/>
          <a:chOff x="0" y="0"/>
          <a:chExt cx="0" cy="0"/>
        </a:xfrm>
      </p:grpSpPr>
      <p:sp>
        <p:nvSpPr>
          <p:cNvPr id="1592" name="Google Shape;1592;p187"/>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593" name="Google Shape;1593;p187"/>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594" name="Google Shape;1594;p18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95" name="Google Shape;1595;p18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96" name="Google Shape;1596;p18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97" name="Google Shape;1597;p187"/>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598" name="Google Shape;1598;p18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1599" name="Shape 1599"/>
        <p:cNvGrpSpPr/>
        <p:nvPr/>
      </p:nvGrpSpPr>
      <p:grpSpPr>
        <a:xfrm>
          <a:off x="0" y="0"/>
          <a:ext cx="0" cy="0"/>
          <a:chOff x="0" y="0"/>
          <a:chExt cx="0" cy="0"/>
        </a:xfrm>
      </p:grpSpPr>
      <p:sp>
        <p:nvSpPr>
          <p:cNvPr id="1600" name="Google Shape;1600;p188"/>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601" name="Google Shape;1601;p188"/>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602" name="Google Shape;1602;p188"/>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603" name="Google Shape;1603;p18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04" name="Google Shape;1604;p18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05" name="Google Shape;1605;p18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06" name="Google Shape;1606;p188"/>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607" name="Google Shape;1607;p18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1608" name="Shape 1608"/>
        <p:cNvGrpSpPr/>
        <p:nvPr/>
      </p:nvGrpSpPr>
      <p:grpSpPr>
        <a:xfrm>
          <a:off x="0" y="0"/>
          <a:ext cx="0" cy="0"/>
          <a:chOff x="0" y="0"/>
          <a:chExt cx="0" cy="0"/>
        </a:xfrm>
      </p:grpSpPr>
      <p:sp>
        <p:nvSpPr>
          <p:cNvPr id="1609" name="Google Shape;1609;p189"/>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610" name="Google Shape;1610;p189"/>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611" name="Google Shape;1611;p189"/>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612" name="Google Shape;1612;p189"/>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613" name="Google Shape;1613;p18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14" name="Google Shape;1614;p18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15" name="Google Shape;1615;p18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16" name="Google Shape;1616;p189"/>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617" name="Google Shape;1617;p18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1618" name="Shape 1618"/>
        <p:cNvGrpSpPr/>
        <p:nvPr/>
      </p:nvGrpSpPr>
      <p:grpSpPr>
        <a:xfrm>
          <a:off x="0" y="0"/>
          <a:ext cx="0" cy="0"/>
          <a:chOff x="0" y="0"/>
          <a:chExt cx="0" cy="0"/>
        </a:xfrm>
      </p:grpSpPr>
      <p:sp>
        <p:nvSpPr>
          <p:cNvPr id="1619" name="Google Shape;1619;p190"/>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20" name="Google Shape;1620;p19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21" name="Google Shape;1621;p19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622" name="Google Shape;1622;p190"/>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23" name="Google Shape;1623;p190"/>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24" name="Google Shape;1624;p190"/>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25" name="Google Shape;1625;p190"/>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26" name="Google Shape;1626;p190"/>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27" name="Google Shape;1627;p190"/>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628" name="Google Shape;1628;p19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629" name="Shape 1629"/>
        <p:cNvGrpSpPr/>
        <p:nvPr/>
      </p:nvGrpSpPr>
      <p:grpSpPr>
        <a:xfrm>
          <a:off x="0" y="0"/>
          <a:ext cx="0" cy="0"/>
          <a:chOff x="0" y="0"/>
          <a:chExt cx="0" cy="0"/>
        </a:xfrm>
      </p:grpSpPr>
      <p:sp>
        <p:nvSpPr>
          <p:cNvPr id="1630" name="Google Shape;1630;p191"/>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1"/>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1632" name="Google Shape;1632;p19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1633" name="Google Shape;1633;p19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34" name="Google Shape;1634;p19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35" name="Google Shape;1635;p191"/>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1636" name="Google Shape;1636;p191"/>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637" name="Google Shape;1637;p191"/>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38" name="Google Shape;1638;p19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9" name="Google Shape;1639;p191"/>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1640" name="Shape 1640"/>
        <p:cNvGrpSpPr/>
        <p:nvPr/>
      </p:nvGrpSpPr>
      <p:grpSpPr>
        <a:xfrm>
          <a:off x="0" y="0"/>
          <a:ext cx="0" cy="0"/>
          <a:chOff x="0" y="0"/>
          <a:chExt cx="0" cy="0"/>
        </a:xfrm>
      </p:grpSpPr>
      <p:sp>
        <p:nvSpPr>
          <p:cNvPr id="1641" name="Google Shape;1641;p192"/>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2"/>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1643" name="Google Shape;1643;p19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44" name="Google Shape;1644;p19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45" name="Google Shape;1645;p19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2023</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1646" name="Google Shape;1646;p192"/>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647" name="Google Shape;1647;p19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1648" name="Shape 1648"/>
        <p:cNvGrpSpPr/>
        <p:nvPr/>
      </p:nvGrpSpPr>
      <p:grpSpPr>
        <a:xfrm>
          <a:off x="0" y="0"/>
          <a:ext cx="0" cy="0"/>
          <a:chOff x="0" y="0"/>
          <a:chExt cx="0" cy="0"/>
        </a:xfrm>
      </p:grpSpPr>
      <p:sp>
        <p:nvSpPr>
          <p:cNvPr id="1649" name="Google Shape;1649;p193"/>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650" name="Google Shape;1650;p193"/>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651" name="Google Shape;1651;p193"/>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52" name="Google Shape;1652;p193"/>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53" name="Google Shape;1653;p193"/>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654" name="Google Shape;1654;p19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55" name="Google Shape;1655;p193"/>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656" name="Google Shape;1656;p193"/>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657" name="Google Shape;1657;p19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658" name="Google Shape;1658;p19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59" name="Google Shape;1659;p19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1660" name="Google Shape;1660;p193"/>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1661" name="Google Shape;1661;p193"/>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662" name="Google Shape;1662;p193"/>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1663" name="Google Shape;1663;p19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1664" name="Shape 1664"/>
        <p:cNvGrpSpPr/>
        <p:nvPr/>
      </p:nvGrpSpPr>
      <p:grpSpPr>
        <a:xfrm>
          <a:off x="0" y="0"/>
          <a:ext cx="0" cy="0"/>
          <a:chOff x="0" y="0"/>
          <a:chExt cx="0" cy="0"/>
        </a:xfrm>
      </p:grpSpPr>
      <p:sp>
        <p:nvSpPr>
          <p:cNvPr id="1665" name="Google Shape;1665;p19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66" name="Google Shape;1666;p19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67" name="Google Shape;1667;p19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68" name="Google Shape;1668;p19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1669" name="Shape 1669"/>
        <p:cNvGrpSpPr/>
        <p:nvPr/>
      </p:nvGrpSpPr>
      <p:grpSpPr>
        <a:xfrm>
          <a:off x="0" y="0"/>
          <a:ext cx="0" cy="0"/>
          <a:chOff x="0" y="0"/>
          <a:chExt cx="0" cy="0"/>
        </a:xfrm>
      </p:grpSpPr>
      <p:grpSp>
        <p:nvGrpSpPr>
          <p:cNvPr id="1670" name="Google Shape;1670;p195"/>
          <p:cNvGrpSpPr/>
          <p:nvPr/>
        </p:nvGrpSpPr>
        <p:grpSpPr>
          <a:xfrm>
            <a:off x="-10" y="3770439"/>
            <a:ext cx="9143997" cy="1371564"/>
            <a:chOff x="-10" y="3735321"/>
            <a:chExt cx="9139427" cy="1408177"/>
          </a:xfrm>
        </p:grpSpPr>
        <p:pic>
          <p:nvPicPr>
            <p:cNvPr id="1671" name="Google Shape;1671;p19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672" name="Google Shape;1672;p19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673" name="Google Shape;1673;p19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674" name="Google Shape;1674;p19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675" name="Google Shape;1675;p195"/>
          <p:cNvGrpSpPr/>
          <p:nvPr/>
        </p:nvGrpSpPr>
        <p:grpSpPr>
          <a:xfrm>
            <a:off x="-10" y="3770439"/>
            <a:ext cx="9143997" cy="1371564"/>
            <a:chOff x="-10" y="3735321"/>
            <a:chExt cx="9139427" cy="1408177"/>
          </a:xfrm>
        </p:grpSpPr>
        <p:pic>
          <p:nvPicPr>
            <p:cNvPr id="1676" name="Google Shape;1676;p19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677" name="Google Shape;1677;p19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678" name="Google Shape;1678;p19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679" name="Google Shape;1679;p19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680" name="Google Shape;1680;p195"/>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681" name="Google Shape;1681;p195"/>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82" name="Google Shape;1682;p195"/>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83" name="Google Shape;1683;p19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193" name="Shape 193"/>
        <p:cNvGrpSpPr/>
        <p:nvPr/>
      </p:nvGrpSpPr>
      <p:grpSpPr>
        <a:xfrm>
          <a:off x="0" y="0"/>
          <a:ext cx="0" cy="0"/>
          <a:chOff x="0" y="0"/>
          <a:chExt cx="0" cy="0"/>
        </a:xfrm>
      </p:grpSpPr>
      <p:sp>
        <p:nvSpPr>
          <p:cNvPr id="194" name="Google Shape;194;p2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95" name="Google Shape;195;p2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96" name="Google Shape;196;p2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684" name="Shape 1684"/>
        <p:cNvGrpSpPr/>
        <p:nvPr/>
      </p:nvGrpSpPr>
      <p:grpSpPr>
        <a:xfrm>
          <a:off x="0" y="0"/>
          <a:ext cx="0" cy="0"/>
          <a:chOff x="0" y="0"/>
          <a:chExt cx="0" cy="0"/>
        </a:xfrm>
      </p:grpSpPr>
      <p:grpSp>
        <p:nvGrpSpPr>
          <p:cNvPr id="1685" name="Google Shape;1685;p196"/>
          <p:cNvGrpSpPr/>
          <p:nvPr/>
        </p:nvGrpSpPr>
        <p:grpSpPr>
          <a:xfrm>
            <a:off x="-2" y="2914850"/>
            <a:ext cx="9143627" cy="2228425"/>
            <a:chOff x="-834856" y="2711517"/>
            <a:chExt cx="9978858" cy="2431981"/>
          </a:xfrm>
        </p:grpSpPr>
        <p:pic>
          <p:nvPicPr>
            <p:cNvPr id="1686" name="Google Shape;1686;p196"/>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687" name="Google Shape;1687;p196"/>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688" name="Google Shape;1688;p19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689" name="Google Shape;1689;p19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690" name="Google Shape;1690;p196"/>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691" name="Google Shape;1691;p19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92" name="Google Shape;1692;p19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693" name="Google Shape;1693;p19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1694" name="Shape 1694"/>
        <p:cNvGrpSpPr/>
        <p:nvPr/>
      </p:nvGrpSpPr>
      <p:grpSpPr>
        <a:xfrm>
          <a:off x="0" y="0"/>
          <a:ext cx="0" cy="0"/>
          <a:chOff x="0" y="0"/>
          <a:chExt cx="0" cy="0"/>
        </a:xfrm>
      </p:grpSpPr>
      <p:sp>
        <p:nvSpPr>
          <p:cNvPr id="1695" name="Google Shape;1695;p19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696" name="Google Shape;1696;p197"/>
          <p:cNvGrpSpPr/>
          <p:nvPr/>
        </p:nvGrpSpPr>
        <p:grpSpPr>
          <a:xfrm rot="-5400000">
            <a:off x="5223451" y="1196298"/>
            <a:ext cx="5164226" cy="2747927"/>
            <a:chOff x="1155183" y="3814094"/>
            <a:chExt cx="3118306" cy="1659276"/>
          </a:xfrm>
        </p:grpSpPr>
        <p:pic>
          <p:nvPicPr>
            <p:cNvPr id="1697" name="Google Shape;1697;p197"/>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1698" name="Google Shape;1698;p197"/>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1699" name="Google Shape;1699;p19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700" name="Google Shape;1700;p197"/>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701" name="Google Shape;1701;p19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02" name="Google Shape;1702;p19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03" name="Google Shape;1703;p19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704" name="Shape 1704"/>
        <p:cNvGrpSpPr/>
        <p:nvPr/>
      </p:nvGrpSpPr>
      <p:grpSpPr>
        <a:xfrm>
          <a:off x="0" y="0"/>
          <a:ext cx="0" cy="0"/>
          <a:chOff x="0" y="0"/>
          <a:chExt cx="0" cy="0"/>
        </a:xfrm>
      </p:grpSpPr>
      <p:sp>
        <p:nvSpPr>
          <p:cNvPr id="1705" name="Google Shape;1705;p19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706" name="Google Shape;1706;p19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707" name="Google Shape;1707;p19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08" name="Google Shape;1708;p19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09" name="Google Shape;1709;p19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10" name="Google Shape;1710;p19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711" name="Google Shape;1711;p198"/>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1712" name="Shape 1712"/>
        <p:cNvGrpSpPr/>
        <p:nvPr/>
      </p:nvGrpSpPr>
      <p:grpSpPr>
        <a:xfrm>
          <a:off x="0" y="0"/>
          <a:ext cx="0" cy="0"/>
          <a:chOff x="0" y="0"/>
          <a:chExt cx="0" cy="0"/>
        </a:xfrm>
      </p:grpSpPr>
      <p:grpSp>
        <p:nvGrpSpPr>
          <p:cNvPr id="1713" name="Google Shape;1713;p199"/>
          <p:cNvGrpSpPr/>
          <p:nvPr/>
        </p:nvGrpSpPr>
        <p:grpSpPr>
          <a:xfrm rot="-5400000">
            <a:off x="3113903" y="1996926"/>
            <a:ext cx="5157146" cy="1163295"/>
            <a:chOff x="49487" y="3735321"/>
            <a:chExt cx="6094477" cy="1408177"/>
          </a:xfrm>
        </p:grpSpPr>
        <p:pic>
          <p:nvPicPr>
            <p:cNvPr id="1714" name="Google Shape;1714;p19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715" name="Google Shape;1715;p19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1716" name="Google Shape;1716;p199"/>
          <p:cNvGrpSpPr/>
          <p:nvPr/>
        </p:nvGrpSpPr>
        <p:grpSpPr>
          <a:xfrm rot="-5400000">
            <a:off x="3113903" y="1996926"/>
            <a:ext cx="5157146" cy="1163295"/>
            <a:chOff x="49487" y="3735321"/>
            <a:chExt cx="6094477" cy="1408177"/>
          </a:xfrm>
        </p:grpSpPr>
        <p:pic>
          <p:nvPicPr>
            <p:cNvPr id="1717" name="Google Shape;1717;p19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718" name="Google Shape;1718;p19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1719" name="Google Shape;1719;p19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720" name="Google Shape;1720;p19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721" name="Google Shape;1721;p19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rm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722" name="Google Shape;1722;p19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23" name="Google Shape;1723;p19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724" name="Google Shape;1724;p199"/>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9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1726" name="Shape 1726"/>
        <p:cNvGrpSpPr/>
        <p:nvPr/>
      </p:nvGrpSpPr>
      <p:grpSpPr>
        <a:xfrm>
          <a:off x="0" y="0"/>
          <a:ext cx="0" cy="0"/>
          <a:chOff x="0" y="0"/>
          <a:chExt cx="0" cy="0"/>
        </a:xfrm>
      </p:grpSpPr>
      <p:sp>
        <p:nvSpPr>
          <p:cNvPr id="1727" name="Google Shape;1727;p20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28" name="Google Shape;1728;p20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29" name="Google Shape;1729;p20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1730" name="Shape 1730"/>
        <p:cNvGrpSpPr/>
        <p:nvPr/>
      </p:nvGrpSpPr>
      <p:grpSpPr>
        <a:xfrm>
          <a:off x="0" y="0"/>
          <a:ext cx="0" cy="0"/>
          <a:chOff x="0" y="0"/>
          <a:chExt cx="0" cy="0"/>
        </a:xfrm>
      </p:grpSpPr>
      <p:sp>
        <p:nvSpPr>
          <p:cNvPr id="1731" name="Google Shape;1731;p20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32" name="Google Shape;1732;p20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33" name="Google Shape;1733;p20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734" name="Google Shape;1734;p201"/>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735" name="Google Shape;1735;p201"/>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736" name="Shape 1736"/>
        <p:cNvGrpSpPr/>
        <p:nvPr/>
      </p:nvGrpSpPr>
      <p:grpSpPr>
        <a:xfrm>
          <a:off x="0" y="0"/>
          <a:ext cx="0" cy="0"/>
          <a:chOff x="0" y="0"/>
          <a:chExt cx="0" cy="0"/>
        </a:xfrm>
      </p:grpSpPr>
      <p:grpSp>
        <p:nvGrpSpPr>
          <p:cNvPr id="1737" name="Google Shape;1737;p202"/>
          <p:cNvGrpSpPr/>
          <p:nvPr/>
        </p:nvGrpSpPr>
        <p:grpSpPr>
          <a:xfrm>
            <a:off x="-10" y="3770439"/>
            <a:ext cx="9143997" cy="1371564"/>
            <a:chOff x="-10" y="3735321"/>
            <a:chExt cx="9139427" cy="1408177"/>
          </a:xfrm>
        </p:grpSpPr>
        <p:pic>
          <p:nvPicPr>
            <p:cNvPr id="1738" name="Google Shape;1738;p202"/>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1739" name="Google Shape;1739;p202"/>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1740" name="Google Shape;1740;p202"/>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1741" name="Google Shape;1741;p20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42" name="Google Shape;1742;p20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43" name="Google Shape;1743;p20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1744" name="Shape 1744"/>
        <p:cNvGrpSpPr/>
        <p:nvPr/>
      </p:nvGrpSpPr>
      <p:grpSpPr>
        <a:xfrm>
          <a:off x="0" y="0"/>
          <a:ext cx="0" cy="0"/>
          <a:chOff x="0" y="0"/>
          <a:chExt cx="0" cy="0"/>
        </a:xfrm>
      </p:grpSpPr>
      <p:sp>
        <p:nvSpPr>
          <p:cNvPr id="1745" name="Google Shape;1745;p20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46" name="Google Shape;1746;p20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47" name="Google Shape;1747;p20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748" name="Google Shape;1748;p203"/>
          <p:cNvGrpSpPr/>
          <p:nvPr/>
        </p:nvGrpSpPr>
        <p:grpSpPr>
          <a:xfrm>
            <a:off x="4" y="1803975"/>
            <a:ext cx="9143996" cy="3339526"/>
            <a:chOff x="4" y="1803975"/>
            <a:chExt cx="9143996" cy="3339526"/>
          </a:xfrm>
        </p:grpSpPr>
        <p:pic>
          <p:nvPicPr>
            <p:cNvPr id="1749" name="Google Shape;1749;p20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1750" name="Google Shape;1750;p20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1751" name="Shape 1751"/>
        <p:cNvGrpSpPr/>
        <p:nvPr/>
      </p:nvGrpSpPr>
      <p:grpSpPr>
        <a:xfrm>
          <a:off x="0" y="0"/>
          <a:ext cx="0" cy="0"/>
          <a:chOff x="0" y="0"/>
          <a:chExt cx="0" cy="0"/>
        </a:xfrm>
      </p:grpSpPr>
      <p:sp>
        <p:nvSpPr>
          <p:cNvPr id="1752" name="Google Shape;1752;p20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53" name="Google Shape;1753;p20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54" name="Google Shape;1754;p20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755" name="Google Shape;1755;p204"/>
          <p:cNvGrpSpPr/>
          <p:nvPr/>
        </p:nvGrpSpPr>
        <p:grpSpPr>
          <a:xfrm rot="-5400000">
            <a:off x="5223451" y="1196298"/>
            <a:ext cx="5164226" cy="2747927"/>
            <a:chOff x="1155183" y="3814094"/>
            <a:chExt cx="3118306" cy="1659276"/>
          </a:xfrm>
        </p:grpSpPr>
        <p:pic>
          <p:nvPicPr>
            <p:cNvPr id="1756" name="Google Shape;1756;p20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1757" name="Google Shape;1757;p20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1758" name="Shape 1758"/>
        <p:cNvGrpSpPr/>
        <p:nvPr/>
      </p:nvGrpSpPr>
      <p:grpSpPr>
        <a:xfrm>
          <a:off x="0" y="0"/>
          <a:ext cx="0" cy="0"/>
          <a:chOff x="0" y="0"/>
          <a:chExt cx="0" cy="0"/>
        </a:xfrm>
      </p:grpSpPr>
      <p:sp>
        <p:nvSpPr>
          <p:cNvPr id="1759" name="Google Shape;1759;p205"/>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760" name="Google Shape;1760;p20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61" name="Google Shape;1761;p20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62" name="Google Shape;1762;p20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763" name="Google Shape;1763;p205"/>
          <p:cNvGrpSpPr/>
          <p:nvPr/>
        </p:nvGrpSpPr>
        <p:grpSpPr>
          <a:xfrm>
            <a:off x="457209" y="474129"/>
            <a:ext cx="1177786" cy="857849"/>
            <a:chOff x="865451" y="2114550"/>
            <a:chExt cx="3399093" cy="2475755"/>
          </a:xfrm>
        </p:grpSpPr>
        <p:sp>
          <p:nvSpPr>
            <p:cNvPr id="1764" name="Google Shape;1764;p205"/>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5" name="Google Shape;1765;p205"/>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66" name="Google Shape;1766;p205"/>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7" name="Shape 17"/>
        <p:cNvGrpSpPr/>
        <p:nvPr/>
      </p:nvGrpSpPr>
      <p:grpSpPr>
        <a:xfrm>
          <a:off x="0" y="0"/>
          <a:ext cx="0" cy="0"/>
          <a:chOff x="0" y="0"/>
          <a:chExt cx="0" cy="0"/>
        </a:xfrm>
      </p:grpSpPr>
      <p:sp>
        <p:nvSpPr>
          <p:cNvPr id="18" name="Google Shape;18;p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 name="Google Shape;20;p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1" name="Google Shape;21;p3"/>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2" name="Google Shape;22;p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 name="Google Shape;23;p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4" name="Google Shape;24;p3"/>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197" name="Shape 197"/>
        <p:cNvGrpSpPr/>
        <p:nvPr/>
      </p:nvGrpSpPr>
      <p:grpSpPr>
        <a:xfrm>
          <a:off x="0" y="0"/>
          <a:ext cx="0" cy="0"/>
          <a:chOff x="0" y="0"/>
          <a:chExt cx="0" cy="0"/>
        </a:xfrm>
      </p:grpSpPr>
      <p:sp>
        <p:nvSpPr>
          <p:cNvPr id="198" name="Google Shape;198;p2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99" name="Google Shape;199;p2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00" name="Google Shape;200;p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201" name="Google Shape;201;p21"/>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202" name="Google Shape;202;p21"/>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1767" name="Shape 1767"/>
        <p:cNvGrpSpPr/>
        <p:nvPr/>
      </p:nvGrpSpPr>
      <p:grpSpPr>
        <a:xfrm>
          <a:off x="0" y="0"/>
          <a:ext cx="0" cy="0"/>
          <a:chOff x="0" y="0"/>
          <a:chExt cx="0" cy="0"/>
        </a:xfrm>
      </p:grpSpPr>
      <p:sp>
        <p:nvSpPr>
          <p:cNvPr id="1768" name="Google Shape;1768;p206"/>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1769" name="Google Shape;1769;p206"/>
          <p:cNvGrpSpPr/>
          <p:nvPr/>
        </p:nvGrpSpPr>
        <p:grpSpPr>
          <a:xfrm>
            <a:off x="457209" y="474129"/>
            <a:ext cx="1177786" cy="857849"/>
            <a:chOff x="865451" y="2114550"/>
            <a:chExt cx="3399093" cy="2475755"/>
          </a:xfrm>
        </p:grpSpPr>
        <p:sp>
          <p:nvSpPr>
            <p:cNvPr id="1770" name="Google Shape;1770;p20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1" name="Google Shape;1771;p20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72" name="Google Shape;1772;p206"/>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1773" name="Google Shape;1773;p20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774" name="Google Shape;1774;p20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75" name="Google Shape;1775;p20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1776" name="Shape 1776"/>
        <p:cNvGrpSpPr/>
        <p:nvPr/>
      </p:nvGrpSpPr>
      <p:grpSpPr>
        <a:xfrm>
          <a:off x="0" y="0"/>
          <a:ext cx="0" cy="0"/>
          <a:chOff x="0" y="0"/>
          <a:chExt cx="0" cy="0"/>
        </a:xfrm>
      </p:grpSpPr>
      <p:sp>
        <p:nvSpPr>
          <p:cNvPr id="1777" name="Google Shape;1777;p207"/>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778" name="Google Shape;1778;p20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79" name="Google Shape;1779;p20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80" name="Google Shape;1780;p20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781" name="Google Shape;1781;p207"/>
          <p:cNvGrpSpPr/>
          <p:nvPr/>
        </p:nvGrpSpPr>
        <p:grpSpPr>
          <a:xfrm>
            <a:off x="457209" y="474129"/>
            <a:ext cx="1177786" cy="857849"/>
            <a:chOff x="865451" y="2114550"/>
            <a:chExt cx="3399093" cy="2475755"/>
          </a:xfrm>
        </p:grpSpPr>
        <p:sp>
          <p:nvSpPr>
            <p:cNvPr id="1782" name="Google Shape;1782;p20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3" name="Google Shape;1783;p20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84" name="Google Shape;1784;p207"/>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1785" name="Shape 1785"/>
        <p:cNvGrpSpPr/>
        <p:nvPr/>
      </p:nvGrpSpPr>
      <p:grpSpPr>
        <a:xfrm>
          <a:off x="0" y="0"/>
          <a:ext cx="0" cy="0"/>
          <a:chOff x="0" y="0"/>
          <a:chExt cx="0" cy="0"/>
        </a:xfrm>
      </p:grpSpPr>
      <p:sp>
        <p:nvSpPr>
          <p:cNvPr id="1786" name="Google Shape;1786;p208"/>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8"/>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788" name="Google Shape;1788;p20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89" name="Google Shape;1789;p20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90" name="Google Shape;1790;p20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91" name="Google Shape;1791;p20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1792" name="Shape 1792"/>
        <p:cNvGrpSpPr/>
        <p:nvPr/>
      </p:nvGrpSpPr>
      <p:grpSpPr>
        <a:xfrm>
          <a:off x="0" y="0"/>
          <a:ext cx="0" cy="0"/>
          <a:chOff x="0" y="0"/>
          <a:chExt cx="0" cy="0"/>
        </a:xfrm>
      </p:grpSpPr>
      <p:sp>
        <p:nvSpPr>
          <p:cNvPr id="1793" name="Google Shape;1793;p209"/>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794" name="Google Shape;1794;p209"/>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795" name="Google Shape;1795;p209"/>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796" name="Google Shape;1796;p209"/>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1797" name="Shape 1797"/>
        <p:cNvGrpSpPr/>
        <p:nvPr/>
      </p:nvGrpSpPr>
      <p:grpSpPr>
        <a:xfrm>
          <a:off x="0" y="0"/>
          <a:ext cx="0" cy="0"/>
          <a:chOff x="0" y="0"/>
          <a:chExt cx="0" cy="0"/>
        </a:xfrm>
      </p:grpSpPr>
      <p:sp>
        <p:nvSpPr>
          <p:cNvPr id="1798" name="Google Shape;1798;p21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799" name="Google Shape;1799;p21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800" name="Google Shape;1800;p21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1801" name="Google Shape;1801;p210"/>
          <p:cNvGrpSpPr/>
          <p:nvPr/>
        </p:nvGrpSpPr>
        <p:grpSpPr>
          <a:xfrm>
            <a:off x="-10" y="3770439"/>
            <a:ext cx="9143997" cy="1371564"/>
            <a:chOff x="-10" y="3735321"/>
            <a:chExt cx="9139427" cy="1408177"/>
          </a:xfrm>
        </p:grpSpPr>
        <p:pic>
          <p:nvPicPr>
            <p:cNvPr id="1802" name="Google Shape;1802;p210"/>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803" name="Google Shape;1803;p210"/>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804" name="Google Shape;1804;p210"/>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05" name="Shape 1805"/>
        <p:cNvGrpSpPr/>
        <p:nvPr/>
      </p:nvGrpSpPr>
      <p:grpSpPr>
        <a:xfrm>
          <a:off x="0" y="0"/>
          <a:ext cx="0" cy="0"/>
          <a:chOff x="0" y="0"/>
          <a:chExt cx="0" cy="0"/>
        </a:xfrm>
      </p:grpSpPr>
      <p:sp>
        <p:nvSpPr>
          <p:cNvPr id="1806" name="Google Shape;1806;p211"/>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1</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07" name="Google Shape;1807;p211"/>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08" name="Google Shape;1808;p211"/>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_3">
    <p:spTree>
      <p:nvGrpSpPr>
        <p:cNvPr id="1809" name="Shape 1809"/>
        <p:cNvGrpSpPr/>
        <p:nvPr/>
      </p:nvGrpSpPr>
      <p:grpSpPr>
        <a:xfrm>
          <a:off x="0" y="0"/>
          <a:ext cx="0" cy="0"/>
          <a:chOff x="0" y="0"/>
          <a:chExt cx="0" cy="0"/>
        </a:xfrm>
      </p:grpSpPr>
      <p:sp>
        <p:nvSpPr>
          <p:cNvPr id="1810" name="Google Shape;1810;p212"/>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811" name="Google Shape;1811;p212"/>
          <p:cNvSpPr txBox="1"/>
          <p:nvPr>
            <p:ph idx="2" type="body"/>
          </p:nvPr>
        </p:nvSpPr>
        <p:spPr>
          <a:xfrm>
            <a:off x="345196" y="592574"/>
            <a:ext cx="84537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812" name="Google Shape;1812;p212"/>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13" name="Google Shape;1813;p212"/>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14" name="Google Shape;1814;p212"/>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1815" name="Shape 1815"/>
        <p:cNvGrpSpPr/>
        <p:nvPr/>
      </p:nvGrpSpPr>
      <p:grpSpPr>
        <a:xfrm>
          <a:off x="0" y="0"/>
          <a:ext cx="0" cy="0"/>
          <a:chOff x="0" y="0"/>
          <a:chExt cx="0" cy="0"/>
        </a:xfrm>
      </p:grpSpPr>
      <p:sp>
        <p:nvSpPr>
          <p:cNvPr id="1816" name="Google Shape;1816;p213"/>
          <p:cNvSpPr txBox="1"/>
          <p:nvPr>
            <p:ph idx="1" type="body"/>
          </p:nvPr>
        </p:nvSpPr>
        <p:spPr>
          <a:xfrm>
            <a:off x="288036" y="384572"/>
            <a:ext cx="8572500" cy="541800"/>
          </a:xfrm>
          <a:prstGeom prst="rect">
            <a:avLst/>
          </a:prstGeom>
          <a:noFill/>
          <a:ln>
            <a:noFill/>
          </a:ln>
        </p:spPr>
        <p:txBody>
          <a:bodyPr anchorCtr="0" anchor="b" bIns="45700" lIns="91425" spcFirstLastPara="1" rIns="91425" wrap="square" tIns="45700">
            <a:spAutoFit/>
          </a:bodyPr>
          <a:lstStyle>
            <a:lvl1pPr indent="-228600" lvl="0" marL="457200" rtl="0" algn="ctr">
              <a:lnSpc>
                <a:spcPct val="90000"/>
              </a:lnSpc>
              <a:spcBef>
                <a:spcPts val="75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817" name="Google Shape;1817;p213"/>
          <p:cNvSpPr txBox="1"/>
          <p:nvPr>
            <p:ph idx="12" type="sldNum"/>
          </p:nvPr>
        </p:nvSpPr>
        <p:spPr>
          <a:xfrm>
            <a:off x="8657902" y="4755220"/>
            <a:ext cx="257100" cy="184800"/>
          </a:xfrm>
          <a:prstGeom prst="rect">
            <a:avLst/>
          </a:prstGeom>
          <a:noFill/>
          <a:ln>
            <a:noFill/>
          </a:ln>
        </p:spPr>
        <p:txBody>
          <a:bodyPr anchorCtr="0" anchor="b" bIns="45700" lIns="91425" spcFirstLastPara="1" rIns="91425" wrap="square" tIns="45700">
            <a:spAutoFit/>
          </a:bodyPr>
          <a:lstStyle>
            <a:lvl1pPr indent="0" lvl="0" marL="0" marR="0" rtl="0" algn="r">
              <a:spcBef>
                <a:spcPts val="0"/>
              </a:spcBef>
              <a:buNone/>
              <a:defRPr b="0" i="0" sz="600">
                <a:solidFill>
                  <a:schemeClr val="lt1"/>
                </a:solidFill>
                <a:latin typeface="Arial"/>
                <a:ea typeface="Arial"/>
                <a:cs typeface="Arial"/>
                <a:sym typeface="Arial"/>
              </a:defRPr>
            </a:lvl1pPr>
            <a:lvl2pPr indent="0" lvl="1" marL="0" marR="0" rtl="0" algn="r">
              <a:spcBef>
                <a:spcPts val="0"/>
              </a:spcBef>
              <a:buNone/>
              <a:defRPr b="0" i="0" sz="600">
                <a:solidFill>
                  <a:schemeClr val="lt1"/>
                </a:solidFill>
                <a:latin typeface="Arial"/>
                <a:ea typeface="Arial"/>
                <a:cs typeface="Arial"/>
                <a:sym typeface="Arial"/>
              </a:defRPr>
            </a:lvl2pPr>
            <a:lvl3pPr indent="0" lvl="2" marL="0" marR="0" rtl="0" algn="r">
              <a:spcBef>
                <a:spcPts val="0"/>
              </a:spcBef>
              <a:buNone/>
              <a:defRPr b="0" i="0" sz="600">
                <a:solidFill>
                  <a:schemeClr val="lt1"/>
                </a:solidFill>
                <a:latin typeface="Arial"/>
                <a:ea typeface="Arial"/>
                <a:cs typeface="Arial"/>
                <a:sym typeface="Arial"/>
              </a:defRPr>
            </a:lvl3pPr>
            <a:lvl4pPr indent="0" lvl="3" marL="0" marR="0" rtl="0" algn="r">
              <a:spcBef>
                <a:spcPts val="0"/>
              </a:spcBef>
              <a:buNone/>
              <a:defRPr b="0" i="0" sz="600">
                <a:solidFill>
                  <a:schemeClr val="lt1"/>
                </a:solidFill>
                <a:latin typeface="Arial"/>
                <a:ea typeface="Arial"/>
                <a:cs typeface="Arial"/>
                <a:sym typeface="Arial"/>
              </a:defRPr>
            </a:lvl4pPr>
            <a:lvl5pPr indent="0" lvl="4" marL="0" marR="0" rtl="0" algn="r">
              <a:spcBef>
                <a:spcPts val="0"/>
              </a:spcBef>
              <a:buNone/>
              <a:defRPr b="0" i="0" sz="600">
                <a:solidFill>
                  <a:schemeClr val="lt1"/>
                </a:solidFill>
                <a:latin typeface="Arial"/>
                <a:ea typeface="Arial"/>
                <a:cs typeface="Arial"/>
                <a:sym typeface="Arial"/>
              </a:defRPr>
            </a:lvl5pPr>
            <a:lvl6pPr indent="0" lvl="5" marL="0" marR="0" rtl="0" algn="r">
              <a:spcBef>
                <a:spcPts val="0"/>
              </a:spcBef>
              <a:buNone/>
              <a:defRPr b="0" i="0" sz="600">
                <a:solidFill>
                  <a:schemeClr val="lt1"/>
                </a:solidFill>
                <a:latin typeface="Arial"/>
                <a:ea typeface="Arial"/>
                <a:cs typeface="Arial"/>
                <a:sym typeface="Arial"/>
              </a:defRPr>
            </a:lvl6pPr>
            <a:lvl7pPr indent="0" lvl="6" marL="0" marR="0" rtl="0" algn="r">
              <a:spcBef>
                <a:spcPts val="0"/>
              </a:spcBef>
              <a:buNone/>
              <a:defRPr b="0" i="0" sz="600">
                <a:solidFill>
                  <a:schemeClr val="lt1"/>
                </a:solidFill>
                <a:latin typeface="Arial"/>
                <a:ea typeface="Arial"/>
                <a:cs typeface="Arial"/>
                <a:sym typeface="Arial"/>
              </a:defRPr>
            </a:lvl7pPr>
            <a:lvl8pPr indent="0" lvl="7" marL="0" marR="0" rtl="0" algn="r">
              <a:spcBef>
                <a:spcPts val="0"/>
              </a:spcBef>
              <a:buNone/>
              <a:defRPr b="0" i="0" sz="600">
                <a:solidFill>
                  <a:schemeClr val="lt1"/>
                </a:solidFill>
                <a:latin typeface="Arial"/>
                <a:ea typeface="Arial"/>
                <a:cs typeface="Arial"/>
                <a:sym typeface="Arial"/>
              </a:defRPr>
            </a:lvl8pPr>
            <a:lvl9pPr indent="0" lvl="8" marL="0" marR="0" rtl="0" algn="r">
              <a:spcBef>
                <a:spcPts val="0"/>
              </a:spcBef>
              <a:buNone/>
              <a:defRPr b="0" i="0"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18" name="Google Shape;1818;p213"/>
          <p:cNvSpPr/>
          <p:nvPr/>
        </p:nvSpPr>
        <p:spPr>
          <a:xfrm>
            <a:off x="345196"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819" name="Google Shape;1819;p213"/>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a:t>
            </a:r>
            <a:r>
              <a:rPr lang="en" sz="600">
                <a:solidFill>
                  <a:srgbClr val="929292"/>
                </a:solidFill>
              </a:rPr>
              <a:t>22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20" name="Google Shape;1820;p213"/>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2">
    <p:spTree>
      <p:nvGrpSpPr>
        <p:cNvPr id="1821" name="Shape 1821"/>
        <p:cNvGrpSpPr/>
        <p:nvPr/>
      </p:nvGrpSpPr>
      <p:grpSpPr>
        <a:xfrm>
          <a:off x="0" y="0"/>
          <a:ext cx="0" cy="0"/>
          <a:chOff x="0" y="0"/>
          <a:chExt cx="0" cy="0"/>
        </a:xfrm>
      </p:grpSpPr>
      <p:sp>
        <p:nvSpPr>
          <p:cNvPr id="1822" name="Google Shape;1822;p214"/>
          <p:cNvSpPr/>
          <p:nvPr/>
        </p:nvSpPr>
        <p:spPr>
          <a:xfrm>
            <a:off x="5636772" y="1691680"/>
            <a:ext cx="3507229" cy="3451820"/>
          </a:xfrm>
          <a:custGeom>
            <a:rect b="b" l="l" r="r" t="t"/>
            <a:pathLst>
              <a:path extrusionOk="0" h="4602426" w="4676305">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823" name="Google Shape;1823;p214"/>
          <p:cNvSpPr/>
          <p:nvPr/>
        </p:nvSpPr>
        <p:spPr>
          <a:xfrm flipH="1">
            <a:off x="0" y="68580"/>
            <a:ext cx="3148378" cy="4651534"/>
          </a:xfrm>
          <a:custGeom>
            <a:rect b="b" l="l" r="r" t="t"/>
            <a:pathLst>
              <a:path extrusionOk="0" h="2026" w="1373">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71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824" name="Google Shape;1824;p214"/>
          <p:cNvSpPr/>
          <p:nvPr/>
        </p:nvSpPr>
        <p:spPr>
          <a:xfrm>
            <a:off x="6824193" y="1"/>
            <a:ext cx="2319807" cy="2285290"/>
          </a:xfrm>
          <a:custGeom>
            <a:rect b="b" l="l" r="r" t="t"/>
            <a:pathLst>
              <a:path extrusionOk="0" h="3047053" w="3093076">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825" name="Google Shape;1825;p214"/>
          <p:cNvSpPr txBox="1"/>
          <p:nvPr>
            <p:ph idx="1" type="body"/>
          </p:nvPr>
        </p:nvSpPr>
        <p:spPr>
          <a:xfrm>
            <a:off x="274320" y="231569"/>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solidFill>
                  <a:schemeClr val="dk1"/>
                </a:solidFill>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1826" name="Google Shape;1826;p214"/>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27" name="Google Shape;1827;p214"/>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8" name="Google Shape;1828;p214"/>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29" name="Shape 1829"/>
        <p:cNvGrpSpPr/>
        <p:nvPr/>
      </p:nvGrpSpPr>
      <p:grpSpPr>
        <a:xfrm>
          <a:off x="0" y="0"/>
          <a:ext cx="0" cy="0"/>
          <a:chOff x="0" y="0"/>
          <a:chExt cx="0" cy="0"/>
        </a:xfrm>
      </p:grpSpPr>
      <p:sp>
        <p:nvSpPr>
          <p:cNvPr id="1830" name="Google Shape;1830;p21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rtl="0" algn="ctr">
              <a:spcBef>
                <a:spcPts val="0"/>
              </a:spcBef>
              <a:spcAft>
                <a:spcPts val="0"/>
              </a:spcAft>
              <a:buSzPts val="12000"/>
              <a:buNone/>
              <a:defRPr sz="12000"/>
            </a:lvl1pPr>
            <a:lvl2pPr lvl="1" rtl="0" algn="ctr">
              <a:spcBef>
                <a:spcPts val="1000"/>
              </a:spcBef>
              <a:spcAft>
                <a:spcPts val="0"/>
              </a:spcAft>
              <a:buSzPts val="12000"/>
              <a:buNone/>
              <a:defRPr sz="12000"/>
            </a:lvl2pPr>
            <a:lvl3pPr lvl="2" rtl="0" algn="ctr">
              <a:spcBef>
                <a:spcPts val="1000"/>
              </a:spcBef>
              <a:spcAft>
                <a:spcPts val="0"/>
              </a:spcAft>
              <a:buSzPts val="12000"/>
              <a:buNone/>
              <a:defRPr sz="12000"/>
            </a:lvl3pPr>
            <a:lvl4pPr lvl="3" rtl="0" algn="ctr">
              <a:spcBef>
                <a:spcPts val="1000"/>
              </a:spcBef>
              <a:spcAft>
                <a:spcPts val="0"/>
              </a:spcAft>
              <a:buSzPts val="12000"/>
              <a:buNone/>
              <a:defRPr sz="12000"/>
            </a:lvl4pPr>
            <a:lvl5pPr lvl="4" rtl="0" algn="ctr">
              <a:spcBef>
                <a:spcPts val="1000"/>
              </a:spcBef>
              <a:spcAft>
                <a:spcPts val="0"/>
              </a:spcAft>
              <a:buSzPts val="12000"/>
              <a:buNone/>
              <a:defRPr sz="12000"/>
            </a:lvl5pPr>
            <a:lvl6pPr lvl="5" rtl="0" algn="ctr">
              <a:spcBef>
                <a:spcPts val="1000"/>
              </a:spcBef>
              <a:spcAft>
                <a:spcPts val="0"/>
              </a:spcAft>
              <a:buSzPts val="12000"/>
              <a:buNone/>
              <a:defRPr sz="12000"/>
            </a:lvl6pPr>
            <a:lvl7pPr lvl="6" rtl="0" algn="ctr">
              <a:spcBef>
                <a:spcPts val="1000"/>
              </a:spcBef>
              <a:spcAft>
                <a:spcPts val="0"/>
              </a:spcAft>
              <a:buSzPts val="12000"/>
              <a:buNone/>
              <a:defRPr sz="12000"/>
            </a:lvl7pPr>
            <a:lvl8pPr lvl="7" rtl="0" algn="ctr">
              <a:spcBef>
                <a:spcPts val="1000"/>
              </a:spcBef>
              <a:spcAft>
                <a:spcPts val="0"/>
              </a:spcAft>
              <a:buSzPts val="12000"/>
              <a:buNone/>
              <a:defRPr sz="12000"/>
            </a:lvl8pPr>
            <a:lvl9pPr lvl="8" rtl="0" algn="ctr">
              <a:spcBef>
                <a:spcPts val="1000"/>
              </a:spcBef>
              <a:spcAft>
                <a:spcPts val="1000"/>
              </a:spcAft>
              <a:buSzPts val="12000"/>
              <a:buNone/>
              <a:defRPr sz="12000"/>
            </a:lvl9pPr>
          </a:lstStyle>
          <a:p>
            <a:r>
              <a:t>xx%</a:t>
            </a:r>
          </a:p>
        </p:txBody>
      </p:sp>
      <p:sp>
        <p:nvSpPr>
          <p:cNvPr id="1831" name="Google Shape;1831;p215"/>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42900" lvl="0" marL="457200" rtl="0" algn="ctr">
              <a:spcBef>
                <a:spcPts val="0"/>
              </a:spcBef>
              <a:spcAft>
                <a:spcPts val="0"/>
              </a:spcAft>
              <a:buSzPts val="1800"/>
              <a:buChar char="•"/>
              <a:defRPr/>
            </a:lvl1pPr>
            <a:lvl2pPr indent="-342900" lvl="1" marL="914400" rtl="0" algn="ctr">
              <a:spcBef>
                <a:spcPts val="1000"/>
              </a:spcBef>
              <a:spcAft>
                <a:spcPts val="0"/>
              </a:spcAft>
              <a:buSzPts val="18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832" name="Google Shape;1832;p215"/>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203" name="Shape 203"/>
        <p:cNvGrpSpPr/>
        <p:nvPr/>
      </p:nvGrpSpPr>
      <p:grpSpPr>
        <a:xfrm>
          <a:off x="0" y="0"/>
          <a:ext cx="0" cy="0"/>
          <a:chOff x="0" y="0"/>
          <a:chExt cx="0" cy="0"/>
        </a:xfrm>
      </p:grpSpPr>
      <p:grpSp>
        <p:nvGrpSpPr>
          <p:cNvPr id="204" name="Google Shape;204;p22"/>
          <p:cNvGrpSpPr/>
          <p:nvPr/>
        </p:nvGrpSpPr>
        <p:grpSpPr>
          <a:xfrm>
            <a:off x="-10" y="3770439"/>
            <a:ext cx="9143997" cy="1371564"/>
            <a:chOff x="-10" y="3735321"/>
            <a:chExt cx="9139427" cy="1408177"/>
          </a:xfrm>
        </p:grpSpPr>
        <p:pic>
          <p:nvPicPr>
            <p:cNvPr id="205" name="Google Shape;205;p22"/>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206" name="Google Shape;206;p22"/>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207" name="Google Shape;207;p22"/>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208" name="Google Shape;208;p2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209" name="Google Shape;209;p2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10" name="Google Shape;210;p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_4">
  <p:cSld name="Multi-use layout_4">
    <p:spTree>
      <p:nvGrpSpPr>
        <p:cNvPr id="1833" name="Shape 1833"/>
        <p:cNvGrpSpPr/>
        <p:nvPr/>
      </p:nvGrpSpPr>
      <p:grpSpPr>
        <a:xfrm>
          <a:off x="0" y="0"/>
          <a:ext cx="0" cy="0"/>
          <a:chOff x="0" y="0"/>
          <a:chExt cx="0" cy="0"/>
        </a:xfrm>
      </p:grpSpPr>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1834" name="Shape 1834"/>
        <p:cNvGrpSpPr/>
        <p:nvPr/>
      </p:nvGrpSpPr>
      <p:grpSpPr>
        <a:xfrm>
          <a:off x="0" y="0"/>
          <a:ext cx="0" cy="0"/>
          <a:chOff x="0" y="0"/>
          <a:chExt cx="0" cy="0"/>
        </a:xfrm>
      </p:grpSpPr>
      <p:pic>
        <p:nvPicPr>
          <p:cNvPr id="1835" name="Google Shape;1835;p217"/>
          <p:cNvPicPr preferRelativeResize="0"/>
          <p:nvPr/>
        </p:nvPicPr>
        <p:blipFill rotWithShape="1">
          <a:blip r:embed="rId2">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211" name="Shape 211"/>
        <p:cNvGrpSpPr/>
        <p:nvPr/>
      </p:nvGrpSpPr>
      <p:grpSpPr>
        <a:xfrm>
          <a:off x="0" y="0"/>
          <a:ext cx="0" cy="0"/>
          <a:chOff x="0" y="0"/>
          <a:chExt cx="0" cy="0"/>
        </a:xfrm>
      </p:grpSpPr>
      <p:sp>
        <p:nvSpPr>
          <p:cNvPr id="212" name="Google Shape;212;p2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213" name="Google Shape;213;p2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14" name="Google Shape;214;p2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15" name="Google Shape;215;p23"/>
          <p:cNvGrpSpPr/>
          <p:nvPr/>
        </p:nvGrpSpPr>
        <p:grpSpPr>
          <a:xfrm>
            <a:off x="4" y="1803975"/>
            <a:ext cx="9143996" cy="3339526"/>
            <a:chOff x="4" y="1803975"/>
            <a:chExt cx="9143996" cy="3339526"/>
          </a:xfrm>
        </p:grpSpPr>
        <p:pic>
          <p:nvPicPr>
            <p:cNvPr id="216" name="Google Shape;216;p2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217" name="Google Shape;217;p2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218" name="Shape 218"/>
        <p:cNvGrpSpPr/>
        <p:nvPr/>
      </p:nvGrpSpPr>
      <p:grpSpPr>
        <a:xfrm>
          <a:off x="0" y="0"/>
          <a:ext cx="0" cy="0"/>
          <a:chOff x="0" y="0"/>
          <a:chExt cx="0" cy="0"/>
        </a:xfrm>
      </p:grpSpPr>
      <p:sp>
        <p:nvSpPr>
          <p:cNvPr id="219" name="Google Shape;219;p2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220" name="Google Shape;220;p2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21" name="Google Shape;221;p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22" name="Google Shape;222;p24"/>
          <p:cNvGrpSpPr/>
          <p:nvPr/>
        </p:nvGrpSpPr>
        <p:grpSpPr>
          <a:xfrm rot="-5400000">
            <a:off x="5223451" y="1196298"/>
            <a:ext cx="5164226" cy="2747927"/>
            <a:chOff x="1155183" y="3814094"/>
            <a:chExt cx="3118306" cy="1659276"/>
          </a:xfrm>
        </p:grpSpPr>
        <p:pic>
          <p:nvPicPr>
            <p:cNvPr id="223" name="Google Shape;223;p2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224" name="Google Shape;224;p2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225" name="Shape 225"/>
        <p:cNvGrpSpPr/>
        <p:nvPr/>
      </p:nvGrpSpPr>
      <p:grpSpPr>
        <a:xfrm>
          <a:off x="0" y="0"/>
          <a:ext cx="0" cy="0"/>
          <a:chOff x="0" y="0"/>
          <a:chExt cx="0" cy="0"/>
        </a:xfrm>
      </p:grpSpPr>
      <p:sp>
        <p:nvSpPr>
          <p:cNvPr id="226" name="Google Shape;226;p25"/>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27" name="Google Shape;227;p2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28" name="Google Shape;228;p2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9" name="Google Shape;229;p2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30" name="Google Shape;230;p25"/>
          <p:cNvGrpSpPr/>
          <p:nvPr/>
        </p:nvGrpSpPr>
        <p:grpSpPr>
          <a:xfrm>
            <a:off x="457209" y="474129"/>
            <a:ext cx="1177786" cy="857849"/>
            <a:chOff x="865451" y="2114550"/>
            <a:chExt cx="3399093" cy="2475755"/>
          </a:xfrm>
        </p:grpSpPr>
        <p:sp>
          <p:nvSpPr>
            <p:cNvPr id="231" name="Google Shape;231;p25"/>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25"/>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3" name="Google Shape;233;p25"/>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234" name="Shape 234"/>
        <p:cNvGrpSpPr/>
        <p:nvPr/>
      </p:nvGrpSpPr>
      <p:grpSpPr>
        <a:xfrm>
          <a:off x="0" y="0"/>
          <a:ext cx="0" cy="0"/>
          <a:chOff x="0" y="0"/>
          <a:chExt cx="0" cy="0"/>
        </a:xfrm>
      </p:grpSpPr>
      <p:sp>
        <p:nvSpPr>
          <p:cNvPr id="235" name="Google Shape;235;p26"/>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236" name="Google Shape;236;p26"/>
          <p:cNvGrpSpPr/>
          <p:nvPr/>
        </p:nvGrpSpPr>
        <p:grpSpPr>
          <a:xfrm>
            <a:off x="457209" y="474129"/>
            <a:ext cx="1177786" cy="857849"/>
            <a:chOff x="865451" y="2114550"/>
            <a:chExt cx="3399093" cy="2475755"/>
          </a:xfrm>
        </p:grpSpPr>
        <p:sp>
          <p:nvSpPr>
            <p:cNvPr id="237" name="Google Shape;237;p2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2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9" name="Google Shape;239;p26"/>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240" name="Google Shape;240;p2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2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2" name="Google Shape;242;p2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243" name="Shape 243"/>
        <p:cNvGrpSpPr/>
        <p:nvPr/>
      </p:nvGrpSpPr>
      <p:grpSpPr>
        <a:xfrm>
          <a:off x="0" y="0"/>
          <a:ext cx="0" cy="0"/>
          <a:chOff x="0" y="0"/>
          <a:chExt cx="0" cy="0"/>
        </a:xfrm>
      </p:grpSpPr>
      <p:sp>
        <p:nvSpPr>
          <p:cNvPr id="244" name="Google Shape;244;p27"/>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45" name="Google Shape;245;p2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6" name="Google Shape;246;p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7" name="Google Shape;247;p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48" name="Google Shape;248;p27"/>
          <p:cNvGrpSpPr/>
          <p:nvPr/>
        </p:nvGrpSpPr>
        <p:grpSpPr>
          <a:xfrm>
            <a:off x="457209" y="474129"/>
            <a:ext cx="1177786" cy="857849"/>
            <a:chOff x="865451" y="2114550"/>
            <a:chExt cx="3399093" cy="2475755"/>
          </a:xfrm>
        </p:grpSpPr>
        <p:sp>
          <p:nvSpPr>
            <p:cNvPr id="249" name="Google Shape;249;p2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 name="Google Shape;250;p2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1" name="Google Shape;251;p27"/>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252" name="Shape 252"/>
        <p:cNvGrpSpPr/>
        <p:nvPr/>
      </p:nvGrpSpPr>
      <p:grpSpPr>
        <a:xfrm>
          <a:off x="0" y="0"/>
          <a:ext cx="0" cy="0"/>
          <a:chOff x="0" y="0"/>
          <a:chExt cx="0" cy="0"/>
        </a:xfrm>
      </p:grpSpPr>
      <p:sp>
        <p:nvSpPr>
          <p:cNvPr id="253" name="Google Shape;253;p28"/>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5" name="Google Shape;255;p2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6" name="Google Shape;256;p2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7" name="Google Shape;257;p2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259" name="Shape 259"/>
        <p:cNvGrpSpPr/>
        <p:nvPr/>
      </p:nvGrpSpPr>
      <p:grpSpPr>
        <a:xfrm>
          <a:off x="0" y="0"/>
          <a:ext cx="0" cy="0"/>
          <a:chOff x="0" y="0"/>
          <a:chExt cx="0" cy="0"/>
        </a:xfrm>
      </p:grpSpPr>
      <p:sp>
        <p:nvSpPr>
          <p:cNvPr id="260" name="Google Shape;260;p29"/>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61" name="Google Shape;261;p29"/>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62" name="Google Shape;262;p29"/>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63" name="Google Shape;263;p29"/>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264" name="Shape 264"/>
        <p:cNvGrpSpPr/>
        <p:nvPr/>
      </p:nvGrpSpPr>
      <p:grpSpPr>
        <a:xfrm>
          <a:off x="0" y="0"/>
          <a:ext cx="0" cy="0"/>
          <a:chOff x="0" y="0"/>
          <a:chExt cx="0" cy="0"/>
        </a:xfrm>
      </p:grpSpPr>
      <p:sp>
        <p:nvSpPr>
          <p:cNvPr id="265" name="Google Shape;265;p3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66" name="Google Shape;266;p3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67" name="Google Shape;267;p3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268" name="Google Shape;268;p30"/>
          <p:cNvGrpSpPr/>
          <p:nvPr/>
        </p:nvGrpSpPr>
        <p:grpSpPr>
          <a:xfrm>
            <a:off x="-10" y="3770439"/>
            <a:ext cx="9143997" cy="1371564"/>
            <a:chOff x="-10" y="3735321"/>
            <a:chExt cx="9139427" cy="1408177"/>
          </a:xfrm>
        </p:grpSpPr>
        <p:pic>
          <p:nvPicPr>
            <p:cNvPr id="269" name="Google Shape;269;p30"/>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70" name="Google Shape;270;p30"/>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71" name="Google Shape;271;p30"/>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25" name="Shape 25"/>
        <p:cNvGrpSpPr/>
        <p:nvPr/>
      </p:nvGrpSpPr>
      <p:grpSpPr>
        <a:xfrm>
          <a:off x="0" y="0"/>
          <a:ext cx="0" cy="0"/>
          <a:chOff x="0" y="0"/>
          <a:chExt cx="0" cy="0"/>
        </a:xfrm>
      </p:grpSpPr>
      <p:grpSp>
        <p:nvGrpSpPr>
          <p:cNvPr id="26" name="Google Shape;26;p4"/>
          <p:cNvGrpSpPr/>
          <p:nvPr/>
        </p:nvGrpSpPr>
        <p:grpSpPr>
          <a:xfrm>
            <a:off x="3" y="3761952"/>
            <a:ext cx="9143997" cy="1371564"/>
            <a:chOff x="-10" y="3735321"/>
            <a:chExt cx="9139427" cy="1408177"/>
          </a:xfrm>
        </p:grpSpPr>
        <p:pic>
          <p:nvPicPr>
            <p:cNvPr id="27" name="Google Shape;27;p4"/>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8" name="Google Shape;28;p4"/>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29" name="Google Shape;29;p4"/>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30" name="Google Shape;30;p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2" name="Google Shape;32;p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 name="Google Shape;33;p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4" name="Google Shape;34;p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 name="Google Shape;35;p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6" name="Google Shape;36;p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Multi-use layout_4">
    <p:spTree>
      <p:nvGrpSpPr>
        <p:cNvPr id="272" name="Shape 272"/>
        <p:cNvGrpSpPr/>
        <p:nvPr/>
      </p:nvGrpSpPr>
      <p:grpSpPr>
        <a:xfrm>
          <a:off x="0" y="0"/>
          <a:ext cx="0" cy="0"/>
          <a:chOff x="0" y="0"/>
          <a:chExt cx="0" cy="0"/>
        </a:xfrm>
      </p:grpSpPr>
      <p:sp>
        <p:nvSpPr>
          <p:cNvPr id="273" name="Google Shape;273;p3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3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5" name="Google Shape;275;p3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280" name="Shape 280"/>
        <p:cNvGrpSpPr/>
        <p:nvPr/>
      </p:nvGrpSpPr>
      <p:grpSpPr>
        <a:xfrm>
          <a:off x="0" y="0"/>
          <a:ext cx="0" cy="0"/>
          <a:chOff x="0" y="0"/>
          <a:chExt cx="0" cy="0"/>
        </a:xfrm>
      </p:grpSpPr>
      <p:sp>
        <p:nvSpPr>
          <p:cNvPr id="281" name="Google Shape;281;p3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3" name="Google Shape;283;p33"/>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84" name="Google Shape;284;p33"/>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85" name="Google Shape;285;p3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6" name="Google Shape;286;p3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87" name="Google Shape;287;p3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3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1" name="Google Shape;291;p3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92" name="Google Shape;292;p34"/>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93" name="Google Shape;293;p3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4" name="Google Shape;294;p3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95" name="Google Shape;295;p34"/>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296" name="Shape 296"/>
        <p:cNvGrpSpPr/>
        <p:nvPr/>
      </p:nvGrpSpPr>
      <p:grpSpPr>
        <a:xfrm>
          <a:off x="0" y="0"/>
          <a:ext cx="0" cy="0"/>
          <a:chOff x="0" y="0"/>
          <a:chExt cx="0" cy="0"/>
        </a:xfrm>
      </p:grpSpPr>
      <p:grpSp>
        <p:nvGrpSpPr>
          <p:cNvPr id="297" name="Google Shape;297;p35"/>
          <p:cNvGrpSpPr/>
          <p:nvPr/>
        </p:nvGrpSpPr>
        <p:grpSpPr>
          <a:xfrm>
            <a:off x="3" y="3761952"/>
            <a:ext cx="9143997" cy="1371564"/>
            <a:chOff x="-10" y="3735321"/>
            <a:chExt cx="9139427" cy="1408177"/>
          </a:xfrm>
        </p:grpSpPr>
        <p:pic>
          <p:nvPicPr>
            <p:cNvPr id="298" name="Google Shape;298;p35"/>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99" name="Google Shape;299;p35"/>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300" name="Google Shape;300;p35"/>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301" name="Google Shape;301;p3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3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3" name="Google Shape;303;p3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04" name="Google Shape;304;p3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05" name="Google Shape;305;p3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6" name="Google Shape;306;p3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07" name="Google Shape;307;p3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308" name="Shape 308"/>
        <p:cNvGrpSpPr/>
        <p:nvPr/>
      </p:nvGrpSpPr>
      <p:grpSpPr>
        <a:xfrm>
          <a:off x="0" y="0"/>
          <a:ext cx="0" cy="0"/>
          <a:chOff x="0" y="0"/>
          <a:chExt cx="0" cy="0"/>
        </a:xfrm>
      </p:grpSpPr>
      <p:grpSp>
        <p:nvGrpSpPr>
          <p:cNvPr id="309" name="Google Shape;309;p36"/>
          <p:cNvGrpSpPr/>
          <p:nvPr/>
        </p:nvGrpSpPr>
        <p:grpSpPr>
          <a:xfrm>
            <a:off x="0" y="4370576"/>
            <a:ext cx="9144001" cy="772925"/>
            <a:chOff x="0" y="4370576"/>
            <a:chExt cx="9144001" cy="772925"/>
          </a:xfrm>
        </p:grpSpPr>
        <p:pic>
          <p:nvPicPr>
            <p:cNvPr id="310" name="Google Shape;310;p36"/>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311" name="Google Shape;311;p36"/>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312" name="Google Shape;312;p36"/>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313" name="Google Shape;313;p3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3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5" name="Google Shape;315;p3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16" name="Google Shape;316;p3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17" name="Google Shape;317;p3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8" name="Google Shape;318;p3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19" name="Google Shape;319;p3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320" name="Shape 320"/>
        <p:cNvGrpSpPr/>
        <p:nvPr/>
      </p:nvGrpSpPr>
      <p:grpSpPr>
        <a:xfrm>
          <a:off x="0" y="0"/>
          <a:ext cx="0" cy="0"/>
          <a:chOff x="0" y="0"/>
          <a:chExt cx="0" cy="0"/>
        </a:xfrm>
      </p:grpSpPr>
      <p:pic>
        <p:nvPicPr>
          <p:cNvPr id="321" name="Google Shape;321;p37"/>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322" name="Google Shape;322;p3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3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24" name="Google Shape;324;p3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25" name="Google Shape;325;p3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26" name="Google Shape;326;p37"/>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7" name="Google Shape;327;p3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28" name="Google Shape;328;p3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329" name="Shape 329"/>
        <p:cNvGrpSpPr/>
        <p:nvPr/>
      </p:nvGrpSpPr>
      <p:grpSpPr>
        <a:xfrm>
          <a:off x="0" y="0"/>
          <a:ext cx="0" cy="0"/>
          <a:chOff x="0" y="0"/>
          <a:chExt cx="0" cy="0"/>
        </a:xfrm>
      </p:grpSpPr>
      <p:sp>
        <p:nvSpPr>
          <p:cNvPr id="330" name="Google Shape;330;p38"/>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31" name="Google Shape;331;p38"/>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2" name="Google Shape;332;p3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3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34" name="Google Shape;334;p3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35" name="Google Shape;335;p38"/>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36" name="Google Shape;336;p3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337" name="Shape 337"/>
        <p:cNvGrpSpPr/>
        <p:nvPr/>
      </p:nvGrpSpPr>
      <p:grpSpPr>
        <a:xfrm>
          <a:off x="0" y="0"/>
          <a:ext cx="0" cy="0"/>
          <a:chOff x="0" y="0"/>
          <a:chExt cx="0" cy="0"/>
        </a:xfrm>
      </p:grpSpPr>
      <p:sp>
        <p:nvSpPr>
          <p:cNvPr id="338" name="Google Shape;338;p39"/>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9" name="Google Shape;339;p39"/>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340" name="Google Shape;340;p39"/>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341" name="Google Shape;341;p3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3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43" name="Google Shape;343;p3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44" name="Google Shape;344;p39"/>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45" name="Google Shape;345;p3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346" name="Shape 346"/>
        <p:cNvGrpSpPr/>
        <p:nvPr/>
      </p:nvGrpSpPr>
      <p:grpSpPr>
        <a:xfrm>
          <a:off x="0" y="0"/>
          <a:ext cx="0" cy="0"/>
          <a:chOff x="0" y="0"/>
          <a:chExt cx="0" cy="0"/>
        </a:xfrm>
      </p:grpSpPr>
      <p:sp>
        <p:nvSpPr>
          <p:cNvPr id="347" name="Google Shape;347;p4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48" name="Google Shape;348;p40"/>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49" name="Google Shape;349;p40"/>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50" name="Google Shape;350;p40"/>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51" name="Google Shape;351;p4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4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53" name="Google Shape;353;p4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54" name="Google Shape;354;p40"/>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55" name="Google Shape;355;p4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356" name="Shape 356"/>
        <p:cNvGrpSpPr/>
        <p:nvPr/>
      </p:nvGrpSpPr>
      <p:grpSpPr>
        <a:xfrm>
          <a:off x="0" y="0"/>
          <a:ext cx="0" cy="0"/>
          <a:chOff x="0" y="0"/>
          <a:chExt cx="0" cy="0"/>
        </a:xfrm>
      </p:grpSpPr>
      <p:sp>
        <p:nvSpPr>
          <p:cNvPr id="357" name="Google Shape;357;p41"/>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58" name="Google Shape;358;p4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1"/>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60" name="Google Shape;360;p41"/>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361" name="Google Shape;361;p41"/>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362" name="Google Shape;362;p41"/>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363" name="Google Shape;363;p41"/>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364" name="Google Shape;364;p41"/>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65" name="Google Shape;365;p41"/>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66" name="Google Shape;366;p4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37" name="Shape 37"/>
        <p:cNvGrpSpPr/>
        <p:nvPr/>
      </p:nvGrpSpPr>
      <p:grpSpPr>
        <a:xfrm>
          <a:off x="0" y="0"/>
          <a:ext cx="0" cy="0"/>
          <a:chOff x="0" y="0"/>
          <a:chExt cx="0" cy="0"/>
        </a:xfrm>
      </p:grpSpPr>
      <p:grpSp>
        <p:nvGrpSpPr>
          <p:cNvPr id="38" name="Google Shape;38;p5"/>
          <p:cNvGrpSpPr/>
          <p:nvPr/>
        </p:nvGrpSpPr>
        <p:grpSpPr>
          <a:xfrm>
            <a:off x="0" y="4370576"/>
            <a:ext cx="9144001" cy="772925"/>
            <a:chOff x="0" y="4370576"/>
            <a:chExt cx="9144001" cy="772925"/>
          </a:xfrm>
        </p:grpSpPr>
        <p:pic>
          <p:nvPicPr>
            <p:cNvPr id="39" name="Google Shape;39;p5"/>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40" name="Google Shape;40;p5"/>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41" name="Google Shape;41;p5"/>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42" name="Google Shape;42;p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 name="Google Shape;44;p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5" name="Google Shape;45;p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46" name="Google Shape;46;p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 name="Google Shape;47;p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8" name="Google Shape;48;p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67" name="Shape 367"/>
        <p:cNvGrpSpPr/>
        <p:nvPr/>
      </p:nvGrpSpPr>
      <p:grpSpPr>
        <a:xfrm>
          <a:off x="0" y="0"/>
          <a:ext cx="0" cy="0"/>
          <a:chOff x="0" y="0"/>
          <a:chExt cx="0" cy="0"/>
        </a:xfrm>
      </p:grpSpPr>
      <p:sp>
        <p:nvSpPr>
          <p:cNvPr id="368" name="Google Shape;368;p42"/>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370" name="Google Shape;370;p42"/>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72" name="Google Shape;372;p4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73" name="Google Shape;373;p42"/>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374" name="Google Shape;374;p42"/>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375" name="Google Shape;375;p42"/>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76" name="Google Shape;376;p4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2"/>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378" name="Shape 378"/>
        <p:cNvGrpSpPr/>
        <p:nvPr/>
      </p:nvGrpSpPr>
      <p:grpSpPr>
        <a:xfrm>
          <a:off x="0" y="0"/>
          <a:ext cx="0" cy="0"/>
          <a:chOff x="0" y="0"/>
          <a:chExt cx="0" cy="0"/>
        </a:xfrm>
      </p:grpSpPr>
      <p:sp>
        <p:nvSpPr>
          <p:cNvPr id="379" name="Google Shape;379;p43"/>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381" name="Google Shape;381;p4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82" name="Google Shape;382;p4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3" name="Google Shape;383;p4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2023</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384" name="Google Shape;384;p43"/>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385" name="Google Shape;385;p4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386" name="Shape 386"/>
        <p:cNvGrpSpPr/>
        <p:nvPr/>
      </p:nvGrpSpPr>
      <p:grpSpPr>
        <a:xfrm>
          <a:off x="0" y="0"/>
          <a:ext cx="0" cy="0"/>
          <a:chOff x="0" y="0"/>
          <a:chExt cx="0" cy="0"/>
        </a:xfrm>
      </p:grpSpPr>
      <p:sp>
        <p:nvSpPr>
          <p:cNvPr id="387" name="Google Shape;387;p44"/>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388" name="Google Shape;388;p44"/>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389" name="Google Shape;389;p44"/>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90" name="Google Shape;390;p44"/>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91" name="Google Shape;391;p44"/>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392" name="Google Shape;392;p44"/>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393" name="Google Shape;393;p44"/>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394" name="Google Shape;394;p44"/>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95" name="Google Shape;395;p4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4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7" name="Google Shape;397;p4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398" name="Google Shape;398;p44"/>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399" name="Google Shape;399;p44"/>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400" name="Google Shape;400;p44"/>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401" name="Google Shape;401;p4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402" name="Shape 402"/>
        <p:cNvGrpSpPr/>
        <p:nvPr/>
      </p:nvGrpSpPr>
      <p:grpSpPr>
        <a:xfrm>
          <a:off x="0" y="0"/>
          <a:ext cx="0" cy="0"/>
          <a:chOff x="0" y="0"/>
          <a:chExt cx="0" cy="0"/>
        </a:xfrm>
      </p:grpSpPr>
      <p:sp>
        <p:nvSpPr>
          <p:cNvPr id="403" name="Google Shape;403;p4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4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5" name="Google Shape;405;p4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06" name="Google Shape;406;p4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407" name="Shape 407"/>
        <p:cNvGrpSpPr/>
        <p:nvPr/>
      </p:nvGrpSpPr>
      <p:grpSpPr>
        <a:xfrm>
          <a:off x="0" y="0"/>
          <a:ext cx="0" cy="0"/>
          <a:chOff x="0" y="0"/>
          <a:chExt cx="0" cy="0"/>
        </a:xfrm>
      </p:grpSpPr>
      <p:grpSp>
        <p:nvGrpSpPr>
          <p:cNvPr id="408" name="Google Shape;408;p46"/>
          <p:cNvGrpSpPr/>
          <p:nvPr/>
        </p:nvGrpSpPr>
        <p:grpSpPr>
          <a:xfrm>
            <a:off x="-10" y="3770439"/>
            <a:ext cx="9143997" cy="1371564"/>
            <a:chOff x="-10" y="3735321"/>
            <a:chExt cx="9139427" cy="1408177"/>
          </a:xfrm>
        </p:grpSpPr>
        <p:pic>
          <p:nvPicPr>
            <p:cNvPr id="409" name="Google Shape;409;p4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410" name="Google Shape;410;p4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411" name="Google Shape;411;p4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412" name="Google Shape;412;p4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413" name="Google Shape;413;p46"/>
          <p:cNvGrpSpPr/>
          <p:nvPr/>
        </p:nvGrpSpPr>
        <p:grpSpPr>
          <a:xfrm>
            <a:off x="-10" y="3770439"/>
            <a:ext cx="9143997" cy="1371564"/>
            <a:chOff x="-10" y="3735321"/>
            <a:chExt cx="9139427" cy="1408177"/>
          </a:xfrm>
        </p:grpSpPr>
        <p:pic>
          <p:nvPicPr>
            <p:cNvPr id="414" name="Google Shape;414;p4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415" name="Google Shape;415;p4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416" name="Google Shape;416;p4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417" name="Google Shape;417;p4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18" name="Google Shape;418;p46"/>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19" name="Google Shape;419;p4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20" name="Google Shape;420;p4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21" name="Google Shape;421;p4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422" name="Shape 422"/>
        <p:cNvGrpSpPr/>
        <p:nvPr/>
      </p:nvGrpSpPr>
      <p:grpSpPr>
        <a:xfrm>
          <a:off x="0" y="0"/>
          <a:ext cx="0" cy="0"/>
          <a:chOff x="0" y="0"/>
          <a:chExt cx="0" cy="0"/>
        </a:xfrm>
      </p:grpSpPr>
      <p:grpSp>
        <p:nvGrpSpPr>
          <p:cNvPr id="423" name="Google Shape;423;p47"/>
          <p:cNvGrpSpPr/>
          <p:nvPr/>
        </p:nvGrpSpPr>
        <p:grpSpPr>
          <a:xfrm>
            <a:off x="-2" y="2914850"/>
            <a:ext cx="9143627" cy="2228425"/>
            <a:chOff x="-834856" y="2711517"/>
            <a:chExt cx="9978858" cy="2431981"/>
          </a:xfrm>
        </p:grpSpPr>
        <p:pic>
          <p:nvPicPr>
            <p:cNvPr id="424" name="Google Shape;424;p47"/>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425" name="Google Shape;425;p47"/>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426" name="Google Shape;426;p4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28" name="Google Shape;428;p47"/>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29" name="Google Shape;429;p4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30" name="Google Shape;430;p4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31" name="Google Shape;431;p4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432" name="Shape 432"/>
        <p:cNvGrpSpPr/>
        <p:nvPr/>
      </p:nvGrpSpPr>
      <p:grpSpPr>
        <a:xfrm>
          <a:off x="0" y="0"/>
          <a:ext cx="0" cy="0"/>
          <a:chOff x="0" y="0"/>
          <a:chExt cx="0" cy="0"/>
        </a:xfrm>
      </p:grpSpPr>
      <p:sp>
        <p:nvSpPr>
          <p:cNvPr id="433" name="Google Shape;433;p4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434" name="Google Shape;434;p48"/>
          <p:cNvGrpSpPr/>
          <p:nvPr/>
        </p:nvGrpSpPr>
        <p:grpSpPr>
          <a:xfrm rot="-5400000">
            <a:off x="5223451" y="1196298"/>
            <a:ext cx="5164226" cy="2747927"/>
            <a:chOff x="1155183" y="3814094"/>
            <a:chExt cx="3118306" cy="1659276"/>
          </a:xfrm>
        </p:grpSpPr>
        <p:pic>
          <p:nvPicPr>
            <p:cNvPr id="435" name="Google Shape;435;p48"/>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436" name="Google Shape;436;p48"/>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437" name="Google Shape;437;p4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38" name="Google Shape;438;p4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39" name="Google Shape;439;p4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40" name="Google Shape;440;p4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41" name="Google Shape;441;p4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442" name="Shape 442"/>
        <p:cNvGrpSpPr/>
        <p:nvPr/>
      </p:nvGrpSpPr>
      <p:grpSpPr>
        <a:xfrm>
          <a:off x="0" y="0"/>
          <a:ext cx="0" cy="0"/>
          <a:chOff x="0" y="0"/>
          <a:chExt cx="0" cy="0"/>
        </a:xfrm>
      </p:grpSpPr>
      <p:sp>
        <p:nvSpPr>
          <p:cNvPr id="443" name="Google Shape;443;p4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4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45" name="Google Shape;445;p4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46" name="Google Shape;446;p4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47" name="Google Shape;447;p4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48" name="Google Shape;448;p4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449" name="Google Shape;449;p49"/>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450" name="Shape 450"/>
        <p:cNvGrpSpPr/>
        <p:nvPr/>
      </p:nvGrpSpPr>
      <p:grpSpPr>
        <a:xfrm>
          <a:off x="0" y="0"/>
          <a:ext cx="0" cy="0"/>
          <a:chOff x="0" y="0"/>
          <a:chExt cx="0" cy="0"/>
        </a:xfrm>
      </p:grpSpPr>
      <p:grpSp>
        <p:nvGrpSpPr>
          <p:cNvPr id="451" name="Google Shape;451;p50"/>
          <p:cNvGrpSpPr/>
          <p:nvPr/>
        </p:nvGrpSpPr>
        <p:grpSpPr>
          <a:xfrm rot="-5400000">
            <a:off x="3113903" y="1996926"/>
            <a:ext cx="5157146" cy="1163295"/>
            <a:chOff x="49487" y="3735321"/>
            <a:chExt cx="6094477" cy="1408177"/>
          </a:xfrm>
        </p:grpSpPr>
        <p:pic>
          <p:nvPicPr>
            <p:cNvPr id="452" name="Google Shape;452;p50"/>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453" name="Google Shape;453;p50"/>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454" name="Google Shape;454;p50"/>
          <p:cNvGrpSpPr/>
          <p:nvPr/>
        </p:nvGrpSpPr>
        <p:grpSpPr>
          <a:xfrm rot="-5400000">
            <a:off x="3113903" y="1996926"/>
            <a:ext cx="5157146" cy="1163295"/>
            <a:chOff x="49487" y="3735321"/>
            <a:chExt cx="6094477" cy="1408177"/>
          </a:xfrm>
        </p:grpSpPr>
        <p:pic>
          <p:nvPicPr>
            <p:cNvPr id="455" name="Google Shape;455;p50"/>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456" name="Google Shape;456;p50"/>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457" name="Google Shape;457;p5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50"/>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2023</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59" name="Google Shape;459;p50"/>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rm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60" name="Google Shape;460;p50"/>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61" name="Google Shape;461;p50"/>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62" name="Google Shape;462;p50"/>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464" name="Shape 464"/>
        <p:cNvGrpSpPr/>
        <p:nvPr/>
      </p:nvGrpSpPr>
      <p:grpSpPr>
        <a:xfrm>
          <a:off x="0" y="0"/>
          <a:ext cx="0" cy="0"/>
          <a:chOff x="0" y="0"/>
          <a:chExt cx="0" cy="0"/>
        </a:xfrm>
      </p:grpSpPr>
      <p:sp>
        <p:nvSpPr>
          <p:cNvPr id="465" name="Google Shape;465;p5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466" name="Google Shape;466;p5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67" name="Google Shape;467;p5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51" name="Google Shape;51;p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3" name="Google Shape;53;p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54" name="Google Shape;54;p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55" name="Google Shape;55;p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 name="Google Shape;56;p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7" name="Google Shape;57;p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468" name="Shape 468"/>
        <p:cNvGrpSpPr/>
        <p:nvPr/>
      </p:nvGrpSpPr>
      <p:grpSpPr>
        <a:xfrm>
          <a:off x="0" y="0"/>
          <a:ext cx="0" cy="0"/>
          <a:chOff x="0" y="0"/>
          <a:chExt cx="0" cy="0"/>
        </a:xfrm>
      </p:grpSpPr>
      <p:sp>
        <p:nvSpPr>
          <p:cNvPr id="469" name="Google Shape;469;p5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470" name="Google Shape;470;p5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71" name="Google Shape;471;p5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472" name="Google Shape;472;p52"/>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473" name="Google Shape;473;p52"/>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474" name="Shape 474"/>
        <p:cNvGrpSpPr/>
        <p:nvPr/>
      </p:nvGrpSpPr>
      <p:grpSpPr>
        <a:xfrm>
          <a:off x="0" y="0"/>
          <a:ext cx="0" cy="0"/>
          <a:chOff x="0" y="0"/>
          <a:chExt cx="0" cy="0"/>
        </a:xfrm>
      </p:grpSpPr>
      <p:grpSp>
        <p:nvGrpSpPr>
          <p:cNvPr id="475" name="Google Shape;475;p53"/>
          <p:cNvGrpSpPr/>
          <p:nvPr/>
        </p:nvGrpSpPr>
        <p:grpSpPr>
          <a:xfrm>
            <a:off x="-10" y="3770439"/>
            <a:ext cx="9143997" cy="1371564"/>
            <a:chOff x="-10" y="3735321"/>
            <a:chExt cx="9139427" cy="1408177"/>
          </a:xfrm>
        </p:grpSpPr>
        <p:pic>
          <p:nvPicPr>
            <p:cNvPr id="476" name="Google Shape;476;p53"/>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477" name="Google Shape;477;p53"/>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478" name="Google Shape;478;p53"/>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479" name="Google Shape;479;p5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480" name="Google Shape;480;p5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1" name="Google Shape;481;p5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482" name="Shape 482"/>
        <p:cNvGrpSpPr/>
        <p:nvPr/>
      </p:nvGrpSpPr>
      <p:grpSpPr>
        <a:xfrm>
          <a:off x="0" y="0"/>
          <a:ext cx="0" cy="0"/>
          <a:chOff x="0" y="0"/>
          <a:chExt cx="0" cy="0"/>
        </a:xfrm>
      </p:grpSpPr>
      <p:sp>
        <p:nvSpPr>
          <p:cNvPr id="483" name="Google Shape;483;p5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484" name="Google Shape;484;p5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5" name="Google Shape;485;p5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486" name="Google Shape;486;p54"/>
          <p:cNvGrpSpPr/>
          <p:nvPr/>
        </p:nvGrpSpPr>
        <p:grpSpPr>
          <a:xfrm>
            <a:off x="4" y="1803975"/>
            <a:ext cx="9143996" cy="3339526"/>
            <a:chOff x="4" y="1803975"/>
            <a:chExt cx="9143996" cy="3339526"/>
          </a:xfrm>
        </p:grpSpPr>
        <p:pic>
          <p:nvPicPr>
            <p:cNvPr id="487" name="Google Shape;487;p54"/>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488" name="Google Shape;488;p54"/>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489" name="Shape 489"/>
        <p:cNvGrpSpPr/>
        <p:nvPr/>
      </p:nvGrpSpPr>
      <p:grpSpPr>
        <a:xfrm>
          <a:off x="0" y="0"/>
          <a:ext cx="0" cy="0"/>
          <a:chOff x="0" y="0"/>
          <a:chExt cx="0" cy="0"/>
        </a:xfrm>
      </p:grpSpPr>
      <p:sp>
        <p:nvSpPr>
          <p:cNvPr id="490" name="Google Shape;490;p55"/>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491" name="Google Shape;491;p5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92" name="Google Shape;492;p5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493" name="Google Shape;493;p55"/>
          <p:cNvGrpSpPr/>
          <p:nvPr/>
        </p:nvGrpSpPr>
        <p:grpSpPr>
          <a:xfrm rot="-5400000">
            <a:off x="5223451" y="1196298"/>
            <a:ext cx="5164226" cy="2747927"/>
            <a:chOff x="1155183" y="3814094"/>
            <a:chExt cx="3118306" cy="1659276"/>
          </a:xfrm>
        </p:grpSpPr>
        <p:pic>
          <p:nvPicPr>
            <p:cNvPr id="494" name="Google Shape;494;p55"/>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495" name="Google Shape;495;p55"/>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496" name="Shape 496"/>
        <p:cNvGrpSpPr/>
        <p:nvPr/>
      </p:nvGrpSpPr>
      <p:grpSpPr>
        <a:xfrm>
          <a:off x="0" y="0"/>
          <a:ext cx="0" cy="0"/>
          <a:chOff x="0" y="0"/>
          <a:chExt cx="0" cy="0"/>
        </a:xfrm>
      </p:grpSpPr>
      <p:sp>
        <p:nvSpPr>
          <p:cNvPr id="497" name="Google Shape;497;p56"/>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498" name="Google Shape;498;p5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99" name="Google Shape;499;p5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00" name="Google Shape;500;p5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501" name="Google Shape;501;p56"/>
          <p:cNvGrpSpPr/>
          <p:nvPr/>
        </p:nvGrpSpPr>
        <p:grpSpPr>
          <a:xfrm>
            <a:off x="457209" y="474129"/>
            <a:ext cx="1177786" cy="857849"/>
            <a:chOff x="865451" y="2114550"/>
            <a:chExt cx="3399093" cy="2475755"/>
          </a:xfrm>
        </p:grpSpPr>
        <p:sp>
          <p:nvSpPr>
            <p:cNvPr id="502" name="Google Shape;502;p5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5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04" name="Google Shape;504;p56"/>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505" name="Shape 505"/>
        <p:cNvGrpSpPr/>
        <p:nvPr/>
      </p:nvGrpSpPr>
      <p:grpSpPr>
        <a:xfrm>
          <a:off x="0" y="0"/>
          <a:ext cx="0" cy="0"/>
          <a:chOff x="0" y="0"/>
          <a:chExt cx="0" cy="0"/>
        </a:xfrm>
      </p:grpSpPr>
      <p:sp>
        <p:nvSpPr>
          <p:cNvPr id="506" name="Google Shape;506;p57"/>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507" name="Google Shape;507;p57"/>
          <p:cNvGrpSpPr/>
          <p:nvPr/>
        </p:nvGrpSpPr>
        <p:grpSpPr>
          <a:xfrm>
            <a:off x="457209" y="474129"/>
            <a:ext cx="1177786" cy="857849"/>
            <a:chOff x="865451" y="2114550"/>
            <a:chExt cx="3399093" cy="2475755"/>
          </a:xfrm>
        </p:grpSpPr>
        <p:sp>
          <p:nvSpPr>
            <p:cNvPr id="508" name="Google Shape;508;p5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9" name="Google Shape;509;p5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0" name="Google Shape;510;p57"/>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511" name="Google Shape;511;p5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5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13" name="Google Shape;513;p5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514" name="Shape 514"/>
        <p:cNvGrpSpPr/>
        <p:nvPr/>
      </p:nvGrpSpPr>
      <p:grpSpPr>
        <a:xfrm>
          <a:off x="0" y="0"/>
          <a:ext cx="0" cy="0"/>
          <a:chOff x="0" y="0"/>
          <a:chExt cx="0" cy="0"/>
        </a:xfrm>
      </p:grpSpPr>
      <p:sp>
        <p:nvSpPr>
          <p:cNvPr id="515" name="Google Shape;515;p58"/>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516" name="Google Shape;516;p5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7" name="Google Shape;517;p5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18" name="Google Shape;518;p5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519" name="Google Shape;519;p58"/>
          <p:cNvGrpSpPr/>
          <p:nvPr/>
        </p:nvGrpSpPr>
        <p:grpSpPr>
          <a:xfrm>
            <a:off x="457209" y="474129"/>
            <a:ext cx="1177786" cy="857849"/>
            <a:chOff x="865451" y="2114550"/>
            <a:chExt cx="3399093" cy="2475755"/>
          </a:xfrm>
        </p:grpSpPr>
        <p:sp>
          <p:nvSpPr>
            <p:cNvPr id="520" name="Google Shape;520;p58"/>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58"/>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22" name="Google Shape;522;p58"/>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523" name="Shape 523"/>
        <p:cNvGrpSpPr/>
        <p:nvPr/>
      </p:nvGrpSpPr>
      <p:grpSpPr>
        <a:xfrm>
          <a:off x="0" y="0"/>
          <a:ext cx="0" cy="0"/>
          <a:chOff x="0" y="0"/>
          <a:chExt cx="0" cy="0"/>
        </a:xfrm>
      </p:grpSpPr>
      <p:sp>
        <p:nvSpPr>
          <p:cNvPr id="524" name="Google Shape;524;p59"/>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9"/>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526" name="Google Shape;526;p5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27" name="Google Shape;527;p5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28" name="Google Shape;528;p5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5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530" name="Shape 530"/>
        <p:cNvGrpSpPr/>
        <p:nvPr/>
      </p:nvGrpSpPr>
      <p:grpSpPr>
        <a:xfrm>
          <a:off x="0" y="0"/>
          <a:ext cx="0" cy="0"/>
          <a:chOff x="0" y="0"/>
          <a:chExt cx="0" cy="0"/>
        </a:xfrm>
      </p:grpSpPr>
      <p:sp>
        <p:nvSpPr>
          <p:cNvPr id="531" name="Google Shape;531;p6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532" name="Google Shape;532;p6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533" name="Google Shape;533;p6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34" name="Google Shape;534;p60"/>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535" name="Shape 535"/>
        <p:cNvGrpSpPr/>
        <p:nvPr/>
      </p:nvGrpSpPr>
      <p:grpSpPr>
        <a:xfrm>
          <a:off x="0" y="0"/>
          <a:ext cx="0" cy="0"/>
          <a:chOff x="0" y="0"/>
          <a:chExt cx="0" cy="0"/>
        </a:xfrm>
      </p:grpSpPr>
      <p:sp>
        <p:nvSpPr>
          <p:cNvPr id="536" name="Google Shape;536;p61"/>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537" name="Google Shape;537;p61"/>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538" name="Google Shape;538;p61"/>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2023</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539" name="Google Shape;539;p61"/>
          <p:cNvGrpSpPr/>
          <p:nvPr/>
        </p:nvGrpSpPr>
        <p:grpSpPr>
          <a:xfrm>
            <a:off x="-10" y="3770439"/>
            <a:ext cx="9143997" cy="1371564"/>
            <a:chOff x="-10" y="3735321"/>
            <a:chExt cx="9139427" cy="1408177"/>
          </a:xfrm>
        </p:grpSpPr>
        <p:pic>
          <p:nvPicPr>
            <p:cNvPr id="540" name="Google Shape;540;p61"/>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541" name="Google Shape;541;p61"/>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542" name="Google Shape;542;p61"/>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58" name="Shape 58"/>
        <p:cNvGrpSpPr/>
        <p:nvPr/>
      </p:nvGrpSpPr>
      <p:grpSpPr>
        <a:xfrm>
          <a:off x="0" y="0"/>
          <a:ext cx="0" cy="0"/>
          <a:chOff x="0" y="0"/>
          <a:chExt cx="0" cy="0"/>
        </a:xfrm>
      </p:grpSpPr>
      <p:sp>
        <p:nvSpPr>
          <p:cNvPr id="59" name="Google Shape;59;p7"/>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60" name="Google Shape;60;p7"/>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1" name="Google Shape;61;p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3" name="Google Shape;63;p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4" name="Google Shape;64;p7"/>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65" name="Google Shape;65;p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19">
    <p:spTree>
      <p:nvGrpSpPr>
        <p:cNvPr id="543" name="Shape 543"/>
        <p:cNvGrpSpPr/>
        <p:nvPr/>
      </p:nvGrpSpPr>
      <p:grpSpPr>
        <a:xfrm>
          <a:off x="0" y="0"/>
          <a:ext cx="0" cy="0"/>
          <a:chOff x="0" y="0"/>
          <a:chExt cx="0" cy="0"/>
        </a:xfrm>
      </p:grpSpPr>
      <p:sp>
        <p:nvSpPr>
          <p:cNvPr id="544" name="Google Shape;544;p62"/>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545" name="Google Shape;545;p62"/>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546" name="Google Shape;546;p62"/>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2021</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47" name="Google Shape;547;p62"/>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62"/>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3">
  <p:cSld name="Multi-use layout_11">
    <p:spTree>
      <p:nvGrpSpPr>
        <p:cNvPr id="549" name="Shape 549"/>
        <p:cNvGrpSpPr/>
        <p:nvPr/>
      </p:nvGrpSpPr>
      <p:grpSpPr>
        <a:xfrm>
          <a:off x="0" y="0"/>
          <a:ext cx="0" cy="0"/>
          <a:chOff x="0" y="0"/>
          <a:chExt cx="0" cy="0"/>
        </a:xfrm>
      </p:grpSpPr>
      <p:sp>
        <p:nvSpPr>
          <p:cNvPr id="550" name="Google Shape;550;p63"/>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551" name="Google Shape;551;p63"/>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552" name="Google Shape;552;p63"/>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2021</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53" name="Google Shape;553;p63"/>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3"/>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2">
  <p:cSld name="Multi-use layout_1_1_1_2">
    <p:spTree>
      <p:nvGrpSpPr>
        <p:cNvPr id="555" name="Shape 555"/>
        <p:cNvGrpSpPr/>
        <p:nvPr/>
      </p:nvGrpSpPr>
      <p:grpSpPr>
        <a:xfrm>
          <a:off x="0" y="0"/>
          <a:ext cx="0" cy="0"/>
          <a:chOff x="0" y="0"/>
          <a:chExt cx="0" cy="0"/>
        </a:xfrm>
      </p:grpSpPr>
      <p:pic>
        <p:nvPicPr>
          <p:cNvPr id="556" name="Google Shape;556;p64"/>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557" name="Google Shape;557;p6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6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59" name="Google Shape;559;p6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560" name="Google Shape;560;p6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561" name="Google Shape;561;p6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2" name="Google Shape;562;p6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63" name="Google Shape;563;p6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2">
  <p:cSld name="One Column Layout_3">
    <p:spTree>
      <p:nvGrpSpPr>
        <p:cNvPr id="564" name="Shape 564"/>
        <p:cNvGrpSpPr/>
        <p:nvPr/>
      </p:nvGrpSpPr>
      <p:grpSpPr>
        <a:xfrm>
          <a:off x="0" y="0"/>
          <a:ext cx="0" cy="0"/>
          <a:chOff x="0" y="0"/>
          <a:chExt cx="0" cy="0"/>
        </a:xfrm>
      </p:grpSpPr>
      <p:sp>
        <p:nvSpPr>
          <p:cNvPr id="565" name="Google Shape;565;p65"/>
          <p:cNvSpPr txBox="1"/>
          <p:nvPr>
            <p:ph idx="1" type="body"/>
          </p:nvPr>
        </p:nvSpPr>
        <p:spPr>
          <a:xfrm>
            <a:off x="345195" y="992625"/>
            <a:ext cx="8453700" cy="3749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66" name="Google Shape;566;p65"/>
          <p:cNvSpPr txBox="1"/>
          <p:nvPr>
            <p:ph idx="2" type="body"/>
          </p:nvPr>
        </p:nvSpPr>
        <p:spPr>
          <a:xfrm>
            <a:off x="345195" y="228600"/>
            <a:ext cx="8453700" cy="6870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sz="2700" cap="none">
                <a:solidFill>
                  <a:schemeClr val="dk1"/>
                </a:solidFill>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67" name="Google Shape;567;p65"/>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568" name="Google Shape;568;p65"/>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2022 Snowflake Inc. All Rights Reserved</a:t>
            </a:r>
            <a:endParaRPr b="0" i="0" sz="600" u="none" cap="none" strike="noStrike">
              <a:solidFill>
                <a:srgbClr val="929292"/>
              </a:solidFill>
              <a:latin typeface="Arial"/>
              <a:ea typeface="Arial"/>
              <a:cs typeface="Arial"/>
              <a:sym typeface="Arial"/>
            </a:endParaRPr>
          </a:p>
        </p:txBody>
      </p:sp>
      <p:sp>
        <p:nvSpPr>
          <p:cNvPr id="569" name="Google Shape;569;p65"/>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0" name="Shape 570"/>
        <p:cNvGrpSpPr/>
        <p:nvPr/>
      </p:nvGrpSpPr>
      <p:grpSpPr>
        <a:xfrm>
          <a:off x="0" y="0"/>
          <a:ext cx="0" cy="0"/>
          <a:chOff x="0" y="0"/>
          <a:chExt cx="0" cy="0"/>
        </a:xfrm>
      </p:grpSpPr>
      <p:sp>
        <p:nvSpPr>
          <p:cNvPr id="571" name="Google Shape;571;p6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572" name="Google Shape;572;p6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573" name="Google Shape;573;p66"/>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66"/>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2020 </a:t>
            </a:r>
            <a:r>
              <a:rPr b="0" i="0" lang="en" sz="600">
                <a:solidFill>
                  <a:srgbClr val="929292"/>
                </a:solidFill>
                <a:latin typeface="Arial"/>
                <a:ea typeface="Arial"/>
                <a:cs typeface="Arial"/>
                <a:sym typeface="Arial"/>
              </a:rPr>
              <a:t>Snowflake Inc. All Rights Reserved</a:t>
            </a:r>
            <a:endParaRPr sz="600">
              <a:solidFill>
                <a:srgbClr val="929292"/>
              </a:solidFill>
              <a:latin typeface="Arial"/>
              <a:ea typeface="Arial"/>
              <a:cs typeface="Arial"/>
              <a:sym typeface="Arial"/>
            </a:endParaRPr>
          </a:p>
        </p:txBody>
      </p:sp>
      <p:grpSp>
        <p:nvGrpSpPr>
          <p:cNvPr id="575" name="Google Shape;575;p66"/>
          <p:cNvGrpSpPr/>
          <p:nvPr/>
        </p:nvGrpSpPr>
        <p:grpSpPr>
          <a:xfrm>
            <a:off x="345152" y="4876022"/>
            <a:ext cx="135124" cy="133368"/>
            <a:chOff x="2940050" y="1514475"/>
            <a:chExt cx="4643437" cy="4583110"/>
          </a:xfrm>
        </p:grpSpPr>
        <p:sp>
          <p:nvSpPr>
            <p:cNvPr id="576" name="Google Shape;576;p66"/>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77" name="Google Shape;577;p66"/>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78" name="Google Shape;578;p66"/>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79" name="Google Shape;579;p66"/>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80" name="Google Shape;580;p66"/>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81" name="Google Shape;581;p66"/>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582" name="Google Shape;582;p66"/>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583" name="Shape 583"/>
        <p:cNvGrpSpPr/>
        <p:nvPr/>
      </p:nvGrpSpPr>
      <p:grpSpPr>
        <a:xfrm>
          <a:off x="0" y="0"/>
          <a:ext cx="0" cy="0"/>
          <a:chOff x="0" y="0"/>
          <a:chExt cx="0" cy="0"/>
        </a:xfrm>
      </p:grpSpPr>
      <p:pic>
        <p:nvPicPr>
          <p:cNvPr id="584" name="Google Shape;584;p67"/>
          <p:cNvPicPr preferRelativeResize="0"/>
          <p:nvPr/>
        </p:nvPicPr>
        <p:blipFill rotWithShape="1">
          <a:blip r:embed="rId2">
            <a:alphaModFix/>
          </a:blip>
          <a:srcRect b="0" l="22726" r="0" t="0"/>
          <a:stretch/>
        </p:blipFill>
        <p:spPr>
          <a:xfrm>
            <a:off x="-4125" y="558825"/>
            <a:ext cx="1168325" cy="1599448"/>
          </a:xfrm>
          <a:prstGeom prst="rect">
            <a:avLst/>
          </a:prstGeom>
          <a:noFill/>
          <a:ln>
            <a:noFill/>
          </a:ln>
        </p:spPr>
      </p:pic>
      <p:pic>
        <p:nvPicPr>
          <p:cNvPr id="585" name="Google Shape;585;p67"/>
          <p:cNvPicPr preferRelativeResize="0"/>
          <p:nvPr/>
        </p:nvPicPr>
        <p:blipFill rotWithShape="1">
          <a:blip r:embed="rId3">
            <a:alphaModFix/>
          </a:blip>
          <a:srcRect b="0" l="22726" r="0" t="0"/>
          <a:stretch/>
        </p:blipFill>
        <p:spPr>
          <a:xfrm flipH="1">
            <a:off x="7746950" y="3211850"/>
            <a:ext cx="1411000" cy="1931649"/>
          </a:xfrm>
          <a:prstGeom prst="rect">
            <a:avLst/>
          </a:prstGeom>
          <a:noFill/>
          <a:ln>
            <a:noFill/>
          </a:ln>
        </p:spPr>
      </p:pic>
      <p:grpSp>
        <p:nvGrpSpPr>
          <p:cNvPr id="586" name="Google Shape;586;p67"/>
          <p:cNvGrpSpPr/>
          <p:nvPr/>
        </p:nvGrpSpPr>
        <p:grpSpPr>
          <a:xfrm>
            <a:off x="223777" y="4876022"/>
            <a:ext cx="135124" cy="133368"/>
            <a:chOff x="2940050" y="1514475"/>
            <a:chExt cx="4643437" cy="4583110"/>
          </a:xfrm>
        </p:grpSpPr>
        <p:sp>
          <p:nvSpPr>
            <p:cNvPr id="587" name="Google Shape;587;p67"/>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88" name="Google Shape;588;p67"/>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89" name="Google Shape;589;p67"/>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90" name="Google Shape;590;p67"/>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91" name="Google Shape;591;p67"/>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92" name="Google Shape;592;p67"/>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593" name="Google Shape;593;p67"/>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1">
  <p:cSld name="One Column Layout_4">
    <p:spTree>
      <p:nvGrpSpPr>
        <p:cNvPr id="594" name="Shape 594"/>
        <p:cNvGrpSpPr/>
        <p:nvPr/>
      </p:nvGrpSpPr>
      <p:grpSpPr>
        <a:xfrm>
          <a:off x="0" y="0"/>
          <a:ext cx="0" cy="0"/>
          <a:chOff x="0" y="0"/>
          <a:chExt cx="0" cy="0"/>
        </a:xfrm>
      </p:grpSpPr>
      <p:sp>
        <p:nvSpPr>
          <p:cNvPr id="595" name="Google Shape;595;p68"/>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96" name="Google Shape;596;p68"/>
          <p:cNvGrpSpPr/>
          <p:nvPr/>
        </p:nvGrpSpPr>
        <p:grpSpPr>
          <a:xfrm>
            <a:off x="345152" y="4876022"/>
            <a:ext cx="135124" cy="133368"/>
            <a:chOff x="2940050" y="1514475"/>
            <a:chExt cx="4643437" cy="4583110"/>
          </a:xfrm>
        </p:grpSpPr>
        <p:sp>
          <p:nvSpPr>
            <p:cNvPr id="597" name="Google Shape;597;p68"/>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8" name="Google Shape;598;p68"/>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9" name="Google Shape;599;p68"/>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0" name="Google Shape;600;p68"/>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1" name="Google Shape;601;p68"/>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2" name="Google Shape;602;p68"/>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3" name="Google Shape;603;p68"/>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04" name="Google Shape;604;p68"/>
          <p:cNvSpPr txBox="1"/>
          <p:nvPr>
            <p:ph idx="1" type="body"/>
          </p:nvPr>
        </p:nvSpPr>
        <p:spPr>
          <a:xfrm>
            <a:off x="314275" y="992624"/>
            <a:ext cx="8583900" cy="37851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5" name="Google Shape;605;p68"/>
          <p:cNvSpPr txBox="1"/>
          <p:nvPr>
            <p:ph idx="2" type="body"/>
          </p:nvPr>
        </p:nvSpPr>
        <p:spPr>
          <a:xfrm>
            <a:off x="302895" y="384572"/>
            <a:ext cx="8589600" cy="543000"/>
          </a:xfrm>
          <a:prstGeom prst="rect">
            <a:avLst/>
          </a:prstGeom>
          <a:noFill/>
          <a:ln>
            <a:noFill/>
          </a:ln>
        </p:spPr>
        <p:txBody>
          <a:bodyPr anchorCtr="0" anchor="b" bIns="34275" lIns="68575" spcFirstLastPara="1" rIns="68575" wrap="square" tIns="34275">
            <a:spAutoFit/>
          </a:bodyPr>
          <a:lstStyle>
            <a:lvl1pPr indent="-228600" lvl="0" marL="457200" marR="0" rtl="0" algn="ctr">
              <a:lnSpc>
                <a:spcPct val="90000"/>
              </a:lnSpc>
              <a:spcBef>
                <a:spcPts val="80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6" name="Google Shape;606;p68"/>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 name="Google Shape;607;p68"/>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2020 Snowflake Inc. All Rights Reserved</a:t>
            </a:r>
            <a:endParaRPr b="0" i="0" sz="600" u="none" cap="none" strike="noStrike">
              <a:solidFill>
                <a:srgbClr val="929292"/>
              </a:solidFill>
              <a:latin typeface="Arial"/>
              <a:ea typeface="Arial"/>
              <a:cs typeface="Arial"/>
              <a:sym typeface="Arial"/>
            </a:endParaRPr>
          </a:p>
        </p:txBody>
      </p:sp>
      <p:sp>
        <p:nvSpPr>
          <p:cNvPr id="608" name="Google Shape;608;p68"/>
          <p:cNvSpPr/>
          <p:nvPr/>
        </p:nvSpPr>
        <p:spPr>
          <a:xfrm>
            <a:off x="345160" y="4874129"/>
            <a:ext cx="151596" cy="137160"/>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p:cSld name="Multi-use layout_20">
    <p:spTree>
      <p:nvGrpSpPr>
        <p:cNvPr id="609" name="Shape 609"/>
        <p:cNvGrpSpPr/>
        <p:nvPr/>
      </p:nvGrpSpPr>
      <p:grpSpPr>
        <a:xfrm>
          <a:off x="0" y="0"/>
          <a:ext cx="0" cy="0"/>
          <a:chOff x="0" y="0"/>
          <a:chExt cx="0" cy="0"/>
        </a:xfrm>
      </p:grpSpPr>
      <p:sp>
        <p:nvSpPr>
          <p:cNvPr id="610" name="Google Shape;610;p69"/>
          <p:cNvSpPr txBox="1"/>
          <p:nvPr>
            <p:ph idx="1" type="body"/>
          </p:nvPr>
        </p:nvSpPr>
        <p:spPr>
          <a:xfrm>
            <a:off x="302895" y="384572"/>
            <a:ext cx="8589600" cy="543000"/>
          </a:xfrm>
          <a:prstGeom prst="rect">
            <a:avLst/>
          </a:prstGeom>
          <a:noFill/>
          <a:ln>
            <a:noFill/>
          </a:ln>
        </p:spPr>
        <p:txBody>
          <a:bodyPr anchorCtr="0" anchor="b"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1" name="Google Shape;611;p69"/>
          <p:cNvSpPr txBox="1"/>
          <p:nvPr>
            <p:ph idx="2" type="body"/>
          </p:nvPr>
        </p:nvSpPr>
        <p:spPr>
          <a:xfrm>
            <a:off x="304562" y="943213"/>
            <a:ext cx="8601300" cy="2949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rgbClr val="5B5B5B"/>
              </a:buClr>
              <a:buSzPts val="1600"/>
              <a:buFont typeface="Arial"/>
              <a:buNone/>
              <a:defRPr b="0" i="0" sz="1600" u="none" cap="none" strike="noStrike">
                <a:solidFill>
                  <a:srgbClr val="5B5B5B"/>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2" name="Google Shape;612;p69"/>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2021 Snowflake Computing Inc. All Rights Reserved</a:t>
            </a:r>
            <a:endParaRPr b="0" i="0" sz="600" u="none" cap="none" strike="noStrike">
              <a:solidFill>
                <a:srgbClr val="929292"/>
              </a:solidFill>
              <a:latin typeface="Arial"/>
              <a:ea typeface="Arial"/>
              <a:cs typeface="Arial"/>
              <a:sym typeface="Arial"/>
            </a:endParaRPr>
          </a:p>
        </p:txBody>
      </p:sp>
      <p:sp>
        <p:nvSpPr>
          <p:cNvPr id="613" name="Google Shape;613;p69"/>
          <p:cNvSpPr/>
          <p:nvPr/>
        </p:nvSpPr>
        <p:spPr>
          <a:xfrm>
            <a:off x="345160" y="4874129"/>
            <a:ext cx="151596" cy="137160"/>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4">
  <p:cSld name="Multi-use layout_21">
    <p:spTree>
      <p:nvGrpSpPr>
        <p:cNvPr id="614" name="Shape 614"/>
        <p:cNvGrpSpPr/>
        <p:nvPr/>
      </p:nvGrpSpPr>
      <p:grpSpPr>
        <a:xfrm>
          <a:off x="0" y="0"/>
          <a:ext cx="0" cy="0"/>
          <a:chOff x="0" y="0"/>
          <a:chExt cx="0" cy="0"/>
        </a:xfrm>
      </p:grpSpPr>
      <p:sp>
        <p:nvSpPr>
          <p:cNvPr id="615" name="Google Shape;615;p70"/>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16" name="Google Shape;616;p70"/>
          <p:cNvSpPr txBox="1"/>
          <p:nvPr>
            <p:ph idx="2" type="body"/>
          </p:nvPr>
        </p:nvSpPr>
        <p:spPr>
          <a:xfrm>
            <a:off x="345196" y="592574"/>
            <a:ext cx="84537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17" name="Google Shape;617;p70"/>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18" name="Google Shape;618;p70"/>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70"/>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5">
  <p:cSld name="Multi-use layout_22">
    <p:spTree>
      <p:nvGrpSpPr>
        <p:cNvPr id="620" name="Shape 620"/>
        <p:cNvGrpSpPr/>
        <p:nvPr/>
      </p:nvGrpSpPr>
      <p:grpSpPr>
        <a:xfrm>
          <a:off x="0" y="0"/>
          <a:ext cx="0" cy="0"/>
          <a:chOff x="0" y="0"/>
          <a:chExt cx="0" cy="0"/>
        </a:xfrm>
      </p:grpSpPr>
      <p:sp>
        <p:nvSpPr>
          <p:cNvPr id="621" name="Google Shape;621;p71"/>
          <p:cNvSpPr txBox="1"/>
          <p:nvPr>
            <p:ph idx="1" type="body"/>
          </p:nvPr>
        </p:nvSpPr>
        <p:spPr>
          <a:xfrm>
            <a:off x="277178" y="222662"/>
            <a:ext cx="8589600" cy="704700"/>
          </a:xfrm>
          <a:prstGeom prst="rect">
            <a:avLst/>
          </a:prstGeom>
          <a:noFill/>
          <a:ln>
            <a:noFill/>
          </a:ln>
        </p:spPr>
        <p:txBody>
          <a:bodyPr anchorCtr="0" anchor="b" bIns="45700" lIns="91425" spcFirstLastPara="1" rIns="91425" wrap="square" tIns="45700">
            <a:spAutoFit/>
          </a:bodyPr>
          <a:lstStyle>
            <a:lvl1pPr indent="-228600" lvl="0" marL="457200" rtl="0" algn="ctr">
              <a:lnSpc>
                <a:spcPct val="90000"/>
              </a:lnSpc>
              <a:spcBef>
                <a:spcPts val="75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22" name="Google Shape;622;p71"/>
          <p:cNvSpPr txBox="1"/>
          <p:nvPr>
            <p:ph idx="2" type="body"/>
          </p:nvPr>
        </p:nvSpPr>
        <p:spPr>
          <a:xfrm>
            <a:off x="271344" y="943213"/>
            <a:ext cx="8601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23" name="Google Shape;623;p71"/>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66" name="Shape 66"/>
        <p:cNvGrpSpPr/>
        <p:nvPr/>
      </p:nvGrpSpPr>
      <p:grpSpPr>
        <a:xfrm>
          <a:off x="0" y="0"/>
          <a:ext cx="0" cy="0"/>
          <a:chOff x="0" y="0"/>
          <a:chExt cx="0" cy="0"/>
        </a:xfrm>
      </p:grpSpPr>
      <p:sp>
        <p:nvSpPr>
          <p:cNvPr id="67" name="Google Shape;67;p8"/>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8" name="Google Shape;68;p8"/>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69" name="Google Shape;69;p8"/>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0" name="Google Shape;70;p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2" name="Google Shape;72;p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73" name="Google Shape;73;p8"/>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74" name="Google Shape;74;p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6">
  <p:cSld name="Multi-use layout_23">
    <p:spTree>
      <p:nvGrpSpPr>
        <p:cNvPr id="624" name="Shape 624"/>
        <p:cNvGrpSpPr/>
        <p:nvPr/>
      </p:nvGrpSpPr>
      <p:grpSpPr>
        <a:xfrm>
          <a:off x="0" y="0"/>
          <a:ext cx="0" cy="0"/>
          <a:chOff x="0" y="0"/>
          <a:chExt cx="0" cy="0"/>
        </a:xfrm>
      </p:grpSpPr>
      <p:sp>
        <p:nvSpPr>
          <p:cNvPr id="625" name="Google Shape;625;p72"/>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26" name="Google Shape;626;p72"/>
          <p:cNvSpPr txBox="1"/>
          <p:nvPr>
            <p:ph idx="2" type="body"/>
          </p:nvPr>
        </p:nvSpPr>
        <p:spPr>
          <a:xfrm>
            <a:off x="345196" y="592574"/>
            <a:ext cx="84537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27" name="Google Shape;627;p72"/>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28" name="Google Shape;628;p72"/>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72"/>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0" name="Shape 630"/>
        <p:cNvGrpSpPr/>
        <p:nvPr/>
      </p:nvGrpSpPr>
      <p:grpSpPr>
        <a:xfrm>
          <a:off x="0" y="0"/>
          <a:ext cx="0" cy="0"/>
          <a:chOff x="0" y="0"/>
          <a:chExt cx="0" cy="0"/>
        </a:xfrm>
      </p:grpSpPr>
      <p:sp>
        <p:nvSpPr>
          <p:cNvPr id="631" name="Google Shape;631;p73"/>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rtl="0" algn="ctr">
              <a:spcBef>
                <a:spcPts val="0"/>
              </a:spcBef>
              <a:spcAft>
                <a:spcPts val="0"/>
              </a:spcAft>
              <a:buSzPts val="5200"/>
              <a:buNone/>
              <a:defRPr sz="5200"/>
            </a:lvl1pPr>
            <a:lvl2pPr lvl="1" rtl="0" algn="ctr">
              <a:spcBef>
                <a:spcPts val="1000"/>
              </a:spcBef>
              <a:spcAft>
                <a:spcPts val="0"/>
              </a:spcAft>
              <a:buSzPts val="5200"/>
              <a:buNone/>
              <a:defRPr sz="5200"/>
            </a:lvl2pPr>
            <a:lvl3pPr lvl="2" rtl="0" algn="ctr">
              <a:spcBef>
                <a:spcPts val="1000"/>
              </a:spcBef>
              <a:spcAft>
                <a:spcPts val="0"/>
              </a:spcAft>
              <a:buSzPts val="5200"/>
              <a:buNone/>
              <a:defRPr sz="5200"/>
            </a:lvl3pPr>
            <a:lvl4pPr lvl="3" rtl="0" algn="ctr">
              <a:spcBef>
                <a:spcPts val="1000"/>
              </a:spcBef>
              <a:spcAft>
                <a:spcPts val="0"/>
              </a:spcAft>
              <a:buSzPts val="5200"/>
              <a:buNone/>
              <a:defRPr sz="5200"/>
            </a:lvl4pPr>
            <a:lvl5pPr lvl="4" rtl="0" algn="ctr">
              <a:spcBef>
                <a:spcPts val="1000"/>
              </a:spcBef>
              <a:spcAft>
                <a:spcPts val="0"/>
              </a:spcAft>
              <a:buSzPts val="5200"/>
              <a:buNone/>
              <a:defRPr sz="5200"/>
            </a:lvl5pPr>
            <a:lvl6pPr lvl="5" rtl="0" algn="ctr">
              <a:spcBef>
                <a:spcPts val="1000"/>
              </a:spcBef>
              <a:spcAft>
                <a:spcPts val="0"/>
              </a:spcAft>
              <a:buSzPts val="5200"/>
              <a:buNone/>
              <a:defRPr sz="5200"/>
            </a:lvl6pPr>
            <a:lvl7pPr lvl="6" rtl="0" algn="ctr">
              <a:spcBef>
                <a:spcPts val="1000"/>
              </a:spcBef>
              <a:spcAft>
                <a:spcPts val="0"/>
              </a:spcAft>
              <a:buSzPts val="5200"/>
              <a:buNone/>
              <a:defRPr sz="5200"/>
            </a:lvl7pPr>
            <a:lvl8pPr lvl="7" rtl="0" algn="ctr">
              <a:spcBef>
                <a:spcPts val="1000"/>
              </a:spcBef>
              <a:spcAft>
                <a:spcPts val="0"/>
              </a:spcAft>
              <a:buSzPts val="5200"/>
              <a:buNone/>
              <a:defRPr sz="5200"/>
            </a:lvl8pPr>
            <a:lvl9pPr lvl="8" rtl="0" algn="ctr">
              <a:spcBef>
                <a:spcPts val="1000"/>
              </a:spcBef>
              <a:spcAft>
                <a:spcPts val="1000"/>
              </a:spcAft>
              <a:buSzPts val="5200"/>
              <a:buNone/>
              <a:defRPr sz="5200"/>
            </a:lvl9pPr>
          </a:lstStyle>
          <a:p/>
        </p:txBody>
      </p:sp>
      <p:sp>
        <p:nvSpPr>
          <p:cNvPr id="632" name="Google Shape;632;p73"/>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3" name="Google Shape;633;p73"/>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4" name="Google Shape;634;p7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35" name="Google Shape;635;p7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1">
  <p:cSld name="Multi-use layout_3">
    <p:spTree>
      <p:nvGrpSpPr>
        <p:cNvPr id="636" name="Shape 636"/>
        <p:cNvGrpSpPr/>
        <p:nvPr/>
      </p:nvGrpSpPr>
      <p:grpSpPr>
        <a:xfrm>
          <a:off x="0" y="0"/>
          <a:ext cx="0" cy="0"/>
          <a:chOff x="0" y="0"/>
          <a:chExt cx="0" cy="0"/>
        </a:xfrm>
      </p:grpSpPr>
      <p:sp>
        <p:nvSpPr>
          <p:cNvPr id="637" name="Google Shape;637;p74"/>
          <p:cNvSpPr txBox="1"/>
          <p:nvPr>
            <p:ph idx="1" type="body"/>
          </p:nvPr>
        </p:nvSpPr>
        <p:spPr>
          <a:xfrm>
            <a:off x="274320" y="228600"/>
            <a:ext cx="8595300" cy="685800"/>
          </a:xfrm>
          <a:prstGeom prst="rect">
            <a:avLst/>
          </a:prstGeom>
          <a:noFill/>
          <a:ln>
            <a:noFill/>
          </a:ln>
        </p:spPr>
        <p:txBody>
          <a:bodyPr anchorCtr="0" anchor="t" bIns="45700" lIns="91425" spcFirstLastPara="1" rIns="91425" wrap="square" tIns="45700">
            <a:sp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38" name="Google Shape;638;p74"/>
          <p:cNvSpPr txBox="1"/>
          <p:nvPr>
            <p:ph idx="2" type="body"/>
          </p:nvPr>
        </p:nvSpPr>
        <p:spPr>
          <a:xfrm>
            <a:off x="274320" y="731520"/>
            <a:ext cx="8595300" cy="294900"/>
          </a:xfrm>
          <a:prstGeom prst="rect">
            <a:avLst/>
          </a:prstGeom>
          <a:noFill/>
          <a:ln>
            <a:noFill/>
          </a:ln>
        </p:spPr>
        <p:txBody>
          <a:bodyPr anchorCtr="0" anchor="t" bIns="45700" lIns="91425" spcFirstLastPara="1" rIns="91425" wrap="square" tIns="45700">
            <a:sp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39" name="Google Shape;639;p74"/>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2020 Snowflake Inc. All Rights Reserved</a:t>
            </a:r>
            <a:endParaRPr sz="600">
              <a:solidFill>
                <a:srgbClr val="929292"/>
              </a:solidFill>
              <a:latin typeface="Arial"/>
              <a:ea typeface="Arial"/>
              <a:cs typeface="Arial"/>
              <a:sym typeface="Arial"/>
            </a:endParaRPr>
          </a:p>
        </p:txBody>
      </p:sp>
      <p:sp>
        <p:nvSpPr>
          <p:cNvPr id="640" name="Google Shape;640;p74"/>
          <p:cNvSpPr txBox="1"/>
          <p:nvPr>
            <p:ph idx="12" type="sldNum"/>
          </p:nvPr>
        </p:nvSpPr>
        <p:spPr>
          <a:xfrm>
            <a:off x="8390386"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1" name="Google Shape;641;p74"/>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F Blue">
  <p:cSld name="Quote - SF Blue">
    <p:bg>
      <p:bgPr>
        <a:solidFill>
          <a:schemeClr val="accent1"/>
        </a:solidFill>
      </p:bgPr>
    </p:bg>
    <p:spTree>
      <p:nvGrpSpPr>
        <p:cNvPr id="642" name="Shape 642"/>
        <p:cNvGrpSpPr/>
        <p:nvPr/>
      </p:nvGrpSpPr>
      <p:grpSpPr>
        <a:xfrm>
          <a:off x="0" y="0"/>
          <a:ext cx="0" cy="0"/>
          <a:chOff x="0" y="0"/>
          <a:chExt cx="0" cy="0"/>
        </a:xfrm>
      </p:grpSpPr>
      <p:sp>
        <p:nvSpPr>
          <p:cNvPr id="643" name="Google Shape;643;p75"/>
          <p:cNvSpPr txBox="1"/>
          <p:nvPr>
            <p:ph idx="1" type="body"/>
          </p:nvPr>
        </p:nvSpPr>
        <p:spPr>
          <a:xfrm>
            <a:off x="1314450" y="1214438"/>
            <a:ext cx="6515100" cy="2714700"/>
          </a:xfrm>
          <a:prstGeom prst="rect">
            <a:avLst/>
          </a:prstGeom>
          <a:noFill/>
          <a:ln>
            <a:noFill/>
          </a:ln>
        </p:spPr>
        <p:txBody>
          <a:bodyPr anchorCtr="0" anchor="ctr" bIns="34275" lIns="68575" spcFirstLastPara="1" rIns="68575" wrap="square" tIns="34275">
            <a:noAutofit/>
          </a:bodyPr>
          <a:lstStyle>
            <a:lvl1pPr indent="-228600" lvl="0" marL="457200" rtl="0" algn="ctr">
              <a:lnSpc>
                <a:spcPct val="80000"/>
              </a:lnSpc>
              <a:spcBef>
                <a:spcPts val="800"/>
              </a:spcBef>
              <a:spcAft>
                <a:spcPts val="0"/>
              </a:spcAft>
              <a:buClr>
                <a:schemeClr val="lt1"/>
              </a:buClr>
              <a:buSzPts val="3000"/>
              <a:buNone/>
              <a:defRPr b="1" sz="4000" cap="none">
                <a:solidFill>
                  <a:schemeClr val="lt1"/>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75"/>
          <p:cNvSpPr/>
          <p:nvPr/>
        </p:nvSpPr>
        <p:spPr>
          <a:xfrm>
            <a:off x="345195"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1000" u="none" cap="none" strike="noStrike">
              <a:solidFill>
                <a:schemeClr val="lt1"/>
              </a:solidFill>
              <a:latin typeface="Arial"/>
              <a:ea typeface="Arial"/>
              <a:cs typeface="Arial"/>
              <a:sym typeface="Arial"/>
            </a:endParaRPr>
          </a:p>
        </p:txBody>
      </p:sp>
      <p:grpSp>
        <p:nvGrpSpPr>
          <p:cNvPr id="645" name="Google Shape;645;p75"/>
          <p:cNvGrpSpPr/>
          <p:nvPr/>
        </p:nvGrpSpPr>
        <p:grpSpPr>
          <a:xfrm>
            <a:off x="1" y="0"/>
            <a:ext cx="9142050" cy="5143575"/>
            <a:chOff x="0" y="0"/>
            <a:chExt cx="12189400" cy="6858100"/>
          </a:xfrm>
        </p:grpSpPr>
        <p:cxnSp>
          <p:nvCxnSpPr>
            <p:cNvPr id="646" name="Google Shape;646;p75"/>
            <p:cNvCxnSpPr/>
            <p:nvPr/>
          </p:nvCxnSpPr>
          <p:spPr>
            <a:xfrm>
              <a:off x="0" y="3435350"/>
              <a:ext cx="1508700" cy="0"/>
            </a:xfrm>
            <a:prstGeom prst="straightConnector1">
              <a:avLst/>
            </a:prstGeom>
            <a:noFill/>
            <a:ln cap="flat" cmpd="sng" w="28575">
              <a:solidFill>
                <a:schemeClr val="lt1">
                  <a:alpha val="73330"/>
                </a:schemeClr>
              </a:solidFill>
              <a:prstDash val="solid"/>
              <a:miter lim="800000"/>
              <a:headEnd len="sm" w="sm" type="none"/>
              <a:tailEnd len="sm" w="sm" type="none"/>
            </a:ln>
          </p:spPr>
        </p:cxnSp>
        <p:cxnSp>
          <p:nvCxnSpPr>
            <p:cNvPr id="647" name="Google Shape;647;p75"/>
            <p:cNvCxnSpPr/>
            <p:nvPr/>
          </p:nvCxnSpPr>
          <p:spPr>
            <a:xfrm>
              <a:off x="6096000" y="0"/>
              <a:ext cx="0" cy="1511400"/>
            </a:xfrm>
            <a:prstGeom prst="straightConnector1">
              <a:avLst/>
            </a:prstGeom>
            <a:noFill/>
            <a:ln cap="flat" cmpd="sng" w="28575">
              <a:solidFill>
                <a:schemeClr val="lt1">
                  <a:alpha val="73330"/>
                </a:schemeClr>
              </a:solidFill>
              <a:prstDash val="solid"/>
              <a:miter lim="800000"/>
              <a:headEnd len="sm" w="sm" type="none"/>
              <a:tailEnd len="sm" w="sm" type="none"/>
            </a:ln>
          </p:spPr>
        </p:cxnSp>
        <p:cxnSp>
          <p:nvCxnSpPr>
            <p:cNvPr id="648" name="Google Shape;648;p75"/>
            <p:cNvCxnSpPr/>
            <p:nvPr/>
          </p:nvCxnSpPr>
          <p:spPr>
            <a:xfrm>
              <a:off x="10680700" y="3435350"/>
              <a:ext cx="1508700" cy="0"/>
            </a:xfrm>
            <a:prstGeom prst="straightConnector1">
              <a:avLst/>
            </a:prstGeom>
            <a:noFill/>
            <a:ln cap="flat" cmpd="sng" w="28575">
              <a:solidFill>
                <a:schemeClr val="lt1">
                  <a:alpha val="73330"/>
                </a:schemeClr>
              </a:solidFill>
              <a:prstDash val="solid"/>
              <a:miter lim="800000"/>
              <a:headEnd len="sm" w="sm" type="none"/>
              <a:tailEnd len="sm" w="sm" type="none"/>
            </a:ln>
          </p:spPr>
        </p:cxnSp>
        <p:cxnSp>
          <p:nvCxnSpPr>
            <p:cNvPr id="649" name="Google Shape;649;p75"/>
            <p:cNvCxnSpPr/>
            <p:nvPr/>
          </p:nvCxnSpPr>
          <p:spPr>
            <a:xfrm>
              <a:off x="6096000" y="5346700"/>
              <a:ext cx="0" cy="1511400"/>
            </a:xfrm>
            <a:prstGeom prst="straightConnector1">
              <a:avLst/>
            </a:prstGeom>
            <a:noFill/>
            <a:ln cap="flat" cmpd="sng" w="28575">
              <a:solidFill>
                <a:schemeClr val="lt1">
                  <a:alpha val="73330"/>
                </a:schemeClr>
              </a:solidFill>
              <a:prstDash val="solid"/>
              <a:miter lim="800000"/>
              <a:headEnd len="sm" w="sm" type="none"/>
              <a:tailEnd len="sm" w="sm" type="none"/>
            </a:ln>
          </p:spPr>
        </p:cxnSp>
      </p:grpSp>
      <p:sp>
        <p:nvSpPr>
          <p:cNvPr id="650" name="Google Shape;650;p75"/>
          <p:cNvSpPr/>
          <p:nvPr/>
        </p:nvSpPr>
        <p:spPr>
          <a:xfrm>
            <a:off x="565331" y="4898915"/>
            <a:ext cx="18690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600" u="none" cap="none" strike="noStrike">
                <a:solidFill>
                  <a:schemeClr val="lt1"/>
                </a:solidFill>
                <a:latin typeface="Arial"/>
                <a:ea typeface="Arial"/>
                <a:cs typeface="Arial"/>
                <a:sym typeface="Arial"/>
              </a:rPr>
              <a:t>© 2019 Snowflake Computing Inc. All Rights Reserved</a:t>
            </a:r>
            <a:endParaRPr b="0" i="0" sz="6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1">
  <p:cSld name="Multi-use layout_4">
    <p:spTree>
      <p:nvGrpSpPr>
        <p:cNvPr id="651" name="Shape 651"/>
        <p:cNvGrpSpPr/>
        <p:nvPr/>
      </p:nvGrpSpPr>
      <p:grpSpPr>
        <a:xfrm>
          <a:off x="0" y="0"/>
          <a:ext cx="0" cy="0"/>
          <a:chOff x="0" y="0"/>
          <a:chExt cx="0" cy="0"/>
        </a:xfrm>
      </p:grpSpPr>
      <p:sp>
        <p:nvSpPr>
          <p:cNvPr id="652" name="Google Shape;652;p76"/>
          <p:cNvSpPr/>
          <p:nvPr/>
        </p:nvSpPr>
        <p:spPr>
          <a:xfrm>
            <a:off x="345195"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53" name="Google Shape;653;p76"/>
          <p:cNvSpPr txBox="1"/>
          <p:nvPr>
            <p:ph idx="1" type="body"/>
          </p:nvPr>
        </p:nvSpPr>
        <p:spPr>
          <a:xfrm>
            <a:off x="277178" y="222662"/>
            <a:ext cx="8589600" cy="704700"/>
          </a:xfrm>
          <a:prstGeom prst="rect">
            <a:avLst/>
          </a:prstGeom>
          <a:noFill/>
          <a:ln>
            <a:noFill/>
          </a:ln>
        </p:spPr>
        <p:txBody>
          <a:bodyPr anchorCtr="0" anchor="b" bIns="45700" lIns="91425" spcFirstLastPara="1" rIns="91425" wrap="square" tIns="45700">
            <a:noAutofit/>
          </a:bodyPr>
          <a:lstStyle>
            <a:lvl1pPr indent="-228600" lvl="0" marL="457200" rtl="0" algn="ctr">
              <a:lnSpc>
                <a:spcPct val="90000"/>
              </a:lnSpc>
              <a:spcBef>
                <a:spcPts val="80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400"/>
              </a:spcBef>
              <a:spcAft>
                <a:spcPts val="0"/>
              </a:spcAft>
              <a:buClr>
                <a:schemeClr val="dk1"/>
              </a:buClr>
              <a:buSzPts val="1800"/>
              <a:buChar char="•"/>
              <a:defRPr/>
            </a:lvl2pPr>
            <a:lvl3pPr indent="-342900" lvl="2" marL="1371600" rtl="0" algn="l">
              <a:lnSpc>
                <a:spcPct val="90000"/>
              </a:lnSpc>
              <a:spcBef>
                <a:spcPts val="400"/>
              </a:spcBef>
              <a:spcAft>
                <a:spcPts val="0"/>
              </a:spcAft>
              <a:buClr>
                <a:schemeClr val="dk1"/>
              </a:buClr>
              <a:buSzPts val="1800"/>
              <a:buChar char="•"/>
              <a:defRPr/>
            </a:lvl3pPr>
            <a:lvl4pPr indent="-342900" lvl="3" marL="1828800" rtl="0" algn="l">
              <a:lnSpc>
                <a:spcPct val="90000"/>
              </a:lnSpc>
              <a:spcBef>
                <a:spcPts val="400"/>
              </a:spcBef>
              <a:spcAft>
                <a:spcPts val="0"/>
              </a:spcAft>
              <a:buClr>
                <a:schemeClr val="dk1"/>
              </a:buClr>
              <a:buSzPts val="1800"/>
              <a:buChar char="•"/>
              <a:defRPr/>
            </a:lvl4pPr>
            <a:lvl5pPr indent="-342900" lvl="4" marL="2286000" rtl="0" algn="l">
              <a:lnSpc>
                <a:spcPct val="90000"/>
              </a:lnSpc>
              <a:spcBef>
                <a:spcPts val="400"/>
              </a:spcBef>
              <a:spcAft>
                <a:spcPts val="0"/>
              </a:spcAft>
              <a:buClr>
                <a:schemeClr val="dk1"/>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400"/>
              </a:spcBef>
              <a:spcAft>
                <a:spcPts val="0"/>
              </a:spcAft>
              <a:buClr>
                <a:schemeClr val="dk1"/>
              </a:buClr>
              <a:buSzPts val="1800"/>
              <a:buChar char="•"/>
              <a:defRPr/>
            </a:lvl7pPr>
            <a:lvl8pPr indent="-342900" lvl="7" marL="3657600" rtl="0" algn="l">
              <a:lnSpc>
                <a:spcPct val="90000"/>
              </a:lnSpc>
              <a:spcBef>
                <a:spcPts val="400"/>
              </a:spcBef>
              <a:spcAft>
                <a:spcPts val="0"/>
              </a:spcAft>
              <a:buClr>
                <a:schemeClr val="dk1"/>
              </a:buClr>
              <a:buSzPts val="1800"/>
              <a:buChar char="•"/>
              <a:defRPr/>
            </a:lvl8pPr>
            <a:lvl9pPr indent="-342900" lvl="8" marL="4114800" rtl="0" algn="l">
              <a:lnSpc>
                <a:spcPct val="90000"/>
              </a:lnSpc>
              <a:spcBef>
                <a:spcPts val="400"/>
              </a:spcBef>
              <a:spcAft>
                <a:spcPts val="0"/>
              </a:spcAft>
              <a:buClr>
                <a:schemeClr val="dk1"/>
              </a:buClr>
              <a:buSzPts val="1800"/>
              <a:buChar char="•"/>
              <a:defRPr/>
            </a:lvl9pPr>
          </a:lstStyle>
          <a:p/>
        </p:txBody>
      </p:sp>
      <p:sp>
        <p:nvSpPr>
          <p:cNvPr id="654" name="Google Shape;654;p76"/>
          <p:cNvSpPr txBox="1"/>
          <p:nvPr>
            <p:ph idx="2" type="body"/>
          </p:nvPr>
        </p:nvSpPr>
        <p:spPr>
          <a:xfrm>
            <a:off x="271344" y="943213"/>
            <a:ext cx="86013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800"/>
              </a:spcBef>
              <a:spcAft>
                <a:spcPts val="0"/>
              </a:spcAft>
              <a:buClr>
                <a:srgbClr val="5B5B5B"/>
              </a:buClr>
              <a:buSzPts val="1600"/>
              <a:buNone/>
              <a:defRPr sz="1600">
                <a:solidFill>
                  <a:srgbClr val="5B5B5B"/>
                </a:solidFill>
              </a:defRPr>
            </a:lvl1pPr>
            <a:lvl2pPr indent="-342900" lvl="1" marL="914400" rtl="0" algn="l">
              <a:lnSpc>
                <a:spcPct val="90000"/>
              </a:lnSpc>
              <a:spcBef>
                <a:spcPts val="400"/>
              </a:spcBef>
              <a:spcAft>
                <a:spcPts val="0"/>
              </a:spcAft>
              <a:buClr>
                <a:schemeClr val="dk1"/>
              </a:buClr>
              <a:buSzPts val="1800"/>
              <a:buChar char="•"/>
              <a:defRPr/>
            </a:lvl2pPr>
            <a:lvl3pPr indent="-342900" lvl="2" marL="1371600" rtl="0" algn="l">
              <a:lnSpc>
                <a:spcPct val="90000"/>
              </a:lnSpc>
              <a:spcBef>
                <a:spcPts val="400"/>
              </a:spcBef>
              <a:spcAft>
                <a:spcPts val="0"/>
              </a:spcAft>
              <a:buClr>
                <a:schemeClr val="dk1"/>
              </a:buClr>
              <a:buSzPts val="1800"/>
              <a:buChar char="•"/>
              <a:defRPr/>
            </a:lvl3pPr>
            <a:lvl4pPr indent="-342900" lvl="3" marL="1828800" rtl="0" algn="l">
              <a:lnSpc>
                <a:spcPct val="90000"/>
              </a:lnSpc>
              <a:spcBef>
                <a:spcPts val="400"/>
              </a:spcBef>
              <a:spcAft>
                <a:spcPts val="0"/>
              </a:spcAft>
              <a:buClr>
                <a:schemeClr val="dk1"/>
              </a:buClr>
              <a:buSzPts val="1800"/>
              <a:buChar char="•"/>
              <a:defRPr/>
            </a:lvl4pPr>
            <a:lvl5pPr indent="-342900" lvl="4" marL="2286000" rtl="0" algn="l">
              <a:lnSpc>
                <a:spcPct val="90000"/>
              </a:lnSpc>
              <a:spcBef>
                <a:spcPts val="400"/>
              </a:spcBef>
              <a:spcAft>
                <a:spcPts val="0"/>
              </a:spcAft>
              <a:buClr>
                <a:schemeClr val="dk1"/>
              </a:buClr>
              <a:buSzPts val="18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400"/>
              </a:spcBef>
              <a:spcAft>
                <a:spcPts val="0"/>
              </a:spcAft>
              <a:buClr>
                <a:schemeClr val="dk1"/>
              </a:buClr>
              <a:buSzPts val="1800"/>
              <a:buChar char="•"/>
              <a:defRPr/>
            </a:lvl7pPr>
            <a:lvl8pPr indent="-342900" lvl="7" marL="3657600" rtl="0" algn="l">
              <a:lnSpc>
                <a:spcPct val="90000"/>
              </a:lnSpc>
              <a:spcBef>
                <a:spcPts val="400"/>
              </a:spcBef>
              <a:spcAft>
                <a:spcPts val="0"/>
              </a:spcAft>
              <a:buClr>
                <a:schemeClr val="dk1"/>
              </a:buClr>
              <a:buSzPts val="1800"/>
              <a:buChar char="•"/>
              <a:defRPr/>
            </a:lvl8pPr>
            <a:lvl9pPr indent="-342900" lvl="8" marL="4114800" rtl="0" algn="l">
              <a:lnSpc>
                <a:spcPct val="90000"/>
              </a:lnSpc>
              <a:spcBef>
                <a:spcPts val="400"/>
              </a:spcBef>
              <a:spcAft>
                <a:spcPts val="0"/>
              </a:spcAft>
              <a:buClr>
                <a:schemeClr val="dk1"/>
              </a:buClr>
              <a:buSzPts val="1800"/>
              <a:buChar char="•"/>
              <a:defRPr/>
            </a:lvl9pPr>
          </a:lstStyle>
          <a:p/>
        </p:txBody>
      </p:sp>
      <p:sp>
        <p:nvSpPr>
          <p:cNvPr id="655" name="Google Shape;655;p76"/>
          <p:cNvSpPr txBox="1"/>
          <p:nvPr>
            <p:ph idx="12" type="sldNum"/>
          </p:nvPr>
        </p:nvSpPr>
        <p:spPr>
          <a:xfrm>
            <a:off x="8390386" y="4898914"/>
            <a:ext cx="473700" cy="92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6" name="Google Shape;656;p76"/>
          <p:cNvSpPr/>
          <p:nvPr/>
        </p:nvSpPr>
        <p:spPr>
          <a:xfrm>
            <a:off x="565331" y="4898914"/>
            <a:ext cx="18690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2020 Snowflake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stbyte - title only slide">
  <p:cSld name="Blank_1_2">
    <p:spTree>
      <p:nvGrpSpPr>
        <p:cNvPr id="657" name="Shape 657"/>
        <p:cNvGrpSpPr/>
        <p:nvPr/>
      </p:nvGrpSpPr>
      <p:grpSpPr>
        <a:xfrm>
          <a:off x="0" y="0"/>
          <a:ext cx="0" cy="0"/>
          <a:chOff x="0" y="0"/>
          <a:chExt cx="0" cy="0"/>
        </a:xfrm>
      </p:grpSpPr>
      <p:sp>
        <p:nvSpPr>
          <p:cNvPr id="658" name="Google Shape;658;p77"/>
          <p:cNvSpPr txBox="1"/>
          <p:nvPr>
            <p:ph idx="12" type="sldNum"/>
          </p:nvPr>
        </p:nvSpPr>
        <p:spPr>
          <a:xfrm>
            <a:off x="6733901" y="4767263"/>
            <a:ext cx="2217300" cy="2739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59" name="Google Shape;659;p77"/>
          <p:cNvPicPr preferRelativeResize="0"/>
          <p:nvPr/>
        </p:nvPicPr>
        <p:blipFill rotWithShape="1">
          <a:blip r:embed="rId2">
            <a:alphaModFix/>
          </a:blip>
          <a:srcRect b="0" l="0" r="0" t="0"/>
          <a:stretch/>
        </p:blipFill>
        <p:spPr>
          <a:xfrm>
            <a:off x="263" y="-1"/>
            <a:ext cx="9144000" cy="991333"/>
          </a:xfrm>
          <a:prstGeom prst="rect">
            <a:avLst/>
          </a:prstGeom>
          <a:noFill/>
          <a:ln>
            <a:noFill/>
          </a:ln>
        </p:spPr>
      </p:pic>
      <p:sp>
        <p:nvSpPr>
          <p:cNvPr id="660" name="Google Shape;660;p77"/>
          <p:cNvSpPr txBox="1"/>
          <p:nvPr>
            <p:ph type="title"/>
          </p:nvPr>
        </p:nvSpPr>
        <p:spPr>
          <a:xfrm>
            <a:off x="50" y="124130"/>
            <a:ext cx="9144000" cy="991200"/>
          </a:xfrm>
          <a:prstGeom prst="rect">
            <a:avLst/>
          </a:prstGeom>
        </p:spPr>
        <p:txBody>
          <a:bodyPr anchorCtr="0" anchor="ctr" bIns="91425" lIns="91425" spcFirstLastPara="1" rIns="91425" wrap="square" tIns="91425">
            <a:spAutoFit/>
          </a:bodyPr>
          <a:lstStyle>
            <a:lvl1pPr lvl="0" rtl="0">
              <a:spcBef>
                <a:spcPts val="0"/>
              </a:spcBef>
              <a:spcAft>
                <a:spcPts val="0"/>
              </a:spcAft>
              <a:buSzPts val="3000"/>
              <a:buFont typeface="Montserrat ExtraBold"/>
              <a:buNone/>
              <a:defRPr b="0" sz="3000">
                <a:latin typeface="Montserrat ExtraBold"/>
                <a:ea typeface="Montserrat ExtraBold"/>
                <a:cs typeface="Montserrat ExtraBold"/>
                <a:sym typeface="Montserrat ExtraBol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61" name="Google Shape;661;p77"/>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62" name="Google Shape;662;p77"/>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663" name="Google Shape;663;p77"/>
          <p:cNvPicPr preferRelativeResize="0"/>
          <p:nvPr/>
        </p:nvPicPr>
        <p:blipFill>
          <a:blip r:embed="rId3">
            <a:alphaModFix/>
          </a:blip>
          <a:stretch>
            <a:fillRect/>
          </a:stretch>
        </p:blipFill>
        <p:spPr>
          <a:xfrm>
            <a:off x="7963037" y="4807261"/>
            <a:ext cx="1023575" cy="2148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1">
  <p:cSld name="Split Layout_1">
    <p:spTree>
      <p:nvGrpSpPr>
        <p:cNvPr id="664" name="Shape 664"/>
        <p:cNvGrpSpPr/>
        <p:nvPr/>
      </p:nvGrpSpPr>
      <p:grpSpPr>
        <a:xfrm>
          <a:off x="0" y="0"/>
          <a:ext cx="0" cy="0"/>
          <a:chOff x="0" y="0"/>
          <a:chExt cx="0" cy="0"/>
        </a:xfrm>
      </p:grpSpPr>
      <p:sp>
        <p:nvSpPr>
          <p:cNvPr id="665" name="Google Shape;665;p78"/>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66" name="Google Shape;666;p78"/>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667" name="Google Shape;667;p78"/>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68" name="Google Shape;668;p78"/>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69" name="Google Shape;669;p78"/>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670" name="Google Shape;670;p78"/>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71" name="Google Shape;671;p78"/>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672" name="Google Shape;672;p78"/>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73" name="Google Shape;673;p78"/>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674" name="Google Shape;674;p78"/>
          <p:cNvSpPr txBox="1"/>
          <p:nvPr>
            <p:ph idx="1" type="body"/>
          </p:nvPr>
        </p:nvSpPr>
        <p:spPr>
          <a:xfrm>
            <a:off x="4819650" y="904875"/>
            <a:ext cx="4048200" cy="3914700"/>
          </a:xfrm>
          <a:prstGeom prst="rect">
            <a:avLst/>
          </a:prstGeom>
          <a:noFill/>
          <a:ln>
            <a:noFill/>
          </a:ln>
        </p:spPr>
        <p:txBody>
          <a:bodyPr anchorCtr="0" anchor="t" bIns="45700" lIns="91425" spcFirstLastPara="1" rIns="91425" wrap="square" tIns="45700">
            <a:spAutoFit/>
          </a:bodyPr>
          <a:lstStyle>
            <a:lvl1pPr indent="-228600" lvl="0" marL="457200" rtl="0" algn="l">
              <a:lnSpc>
                <a:spcPct val="90000"/>
              </a:lnSpc>
              <a:spcBef>
                <a:spcPts val="750"/>
              </a:spcBef>
              <a:spcAft>
                <a:spcPts val="0"/>
              </a:spcAft>
              <a:buClr>
                <a:schemeClr val="lt1"/>
              </a:buClr>
              <a:buSzPts val="1400"/>
              <a:buFont typeface="Arial"/>
              <a:buNone/>
              <a:defRPr sz="1400">
                <a:solidFill>
                  <a:schemeClr val="lt1"/>
                </a:solidFill>
              </a:defRPr>
            </a:lvl1pPr>
            <a:lvl2pPr indent="-228600" lvl="1" marL="914400" rtl="0" algn="l">
              <a:lnSpc>
                <a:spcPct val="90000"/>
              </a:lnSpc>
              <a:spcBef>
                <a:spcPts val="1000"/>
              </a:spcBef>
              <a:spcAft>
                <a:spcPts val="0"/>
              </a:spcAft>
              <a:buClr>
                <a:schemeClr val="lt1"/>
              </a:buClr>
              <a:buSzPts val="1400"/>
              <a:buFont typeface="Arial"/>
              <a:buNone/>
              <a:defRPr>
                <a:solidFill>
                  <a:schemeClr val="lt1"/>
                </a:solidFill>
              </a:defRPr>
            </a:lvl2pPr>
            <a:lvl3pPr indent="-228600" lvl="2" marL="1371600" rtl="0" algn="l">
              <a:lnSpc>
                <a:spcPct val="90000"/>
              </a:lnSpc>
              <a:spcBef>
                <a:spcPts val="1000"/>
              </a:spcBef>
              <a:spcAft>
                <a:spcPts val="0"/>
              </a:spcAft>
              <a:buClr>
                <a:schemeClr val="lt1"/>
              </a:buClr>
              <a:buSzPts val="1200"/>
              <a:buFont typeface="Arial"/>
              <a:buNone/>
              <a:defRPr>
                <a:solidFill>
                  <a:schemeClr val="lt1"/>
                </a:solidFill>
              </a:defRPr>
            </a:lvl3pPr>
            <a:lvl4pPr indent="-228600" lvl="3" marL="1828800" rtl="0" algn="l">
              <a:lnSpc>
                <a:spcPct val="90000"/>
              </a:lnSpc>
              <a:spcBef>
                <a:spcPts val="1000"/>
              </a:spcBef>
              <a:spcAft>
                <a:spcPts val="0"/>
              </a:spcAft>
              <a:buClr>
                <a:schemeClr val="lt1"/>
              </a:buClr>
              <a:buSzPts val="1200"/>
              <a:buFont typeface="Arial"/>
              <a:buNone/>
              <a:defRPr>
                <a:solidFill>
                  <a:schemeClr val="lt1"/>
                </a:solidFill>
              </a:defRPr>
            </a:lvl4pPr>
            <a:lvl5pPr indent="-228600" lvl="4" marL="2286000" rtl="0" algn="l">
              <a:lnSpc>
                <a:spcPct val="90000"/>
              </a:lnSpc>
              <a:spcBef>
                <a:spcPts val="1000"/>
              </a:spcBef>
              <a:spcAft>
                <a:spcPts val="0"/>
              </a:spcAft>
              <a:buClr>
                <a:schemeClr val="lt1"/>
              </a:buClr>
              <a:buSzPts val="1200"/>
              <a:buFont typeface="Arial"/>
              <a:buNone/>
              <a:defRPr>
                <a:solidFill>
                  <a:schemeClr val="lt1"/>
                </a:solidFill>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75" name="Google Shape;675;p78"/>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676" name="Google Shape;676;p78"/>
          <p:cNvSpPr txBox="1"/>
          <p:nvPr>
            <p:ph idx="2" type="body"/>
          </p:nvPr>
        </p:nvSpPr>
        <p:spPr>
          <a:xfrm>
            <a:off x="302895" y="226036"/>
            <a:ext cx="3997500" cy="543000"/>
          </a:xfrm>
          <a:prstGeom prst="rect">
            <a:avLst/>
          </a:prstGeom>
          <a:noFill/>
          <a:ln>
            <a:noFill/>
          </a:ln>
        </p:spPr>
        <p:txBody>
          <a:bodyPr anchorCtr="0" anchor="t" bIns="45700" lIns="91425" spcFirstLastPara="1" rIns="91425" wrap="square" tIns="45700">
            <a:spAutoFit/>
          </a:bodyPr>
          <a:lstStyle>
            <a:lvl1pPr indent="-228600" lvl="0" marL="457200" rtl="0" algn="l">
              <a:lnSpc>
                <a:spcPct val="80000"/>
              </a:lnSpc>
              <a:spcBef>
                <a:spcPts val="0"/>
              </a:spcBef>
              <a:spcAft>
                <a:spcPts val="0"/>
              </a:spcAft>
              <a:buClr>
                <a:schemeClr val="dk1"/>
              </a:buClr>
              <a:buSzPts val="2700"/>
              <a:buNone/>
              <a:defRPr b="1" i="0" sz="2700" cap="none">
                <a:solidFill>
                  <a:schemeClr val="dk1"/>
                </a:solidFill>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677" name="Google Shape;677;p78"/>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78" name="Google Shape;678;p78"/>
          <p:cNvSpPr txBox="1"/>
          <p:nvPr/>
        </p:nvSpPr>
        <p:spPr>
          <a:xfrm>
            <a:off x="8390386" y="4898914"/>
            <a:ext cx="473700" cy="924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 sz="600">
                <a:solidFill>
                  <a:schemeClr val="lt1"/>
                </a:solidFill>
                <a:latin typeface="Arial"/>
                <a:ea typeface="Arial"/>
                <a:cs typeface="Arial"/>
                <a:sym typeface="Arial"/>
              </a:rPr>
              <a:t>‹#›</a:t>
            </a:fld>
            <a:endParaRPr b="0" i="0" sz="600">
              <a:solidFill>
                <a:schemeClr val="lt1"/>
              </a:solidFill>
              <a:latin typeface="Arial"/>
              <a:ea typeface="Arial"/>
              <a:cs typeface="Arial"/>
              <a:sym typeface="Arial"/>
            </a:endParaRPr>
          </a:p>
        </p:txBody>
      </p:sp>
      <p:sp>
        <p:nvSpPr>
          <p:cNvPr id="679" name="Google Shape;679;p78"/>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80" name="Google Shape;680;p78"/>
          <p:cNvSpPr txBox="1"/>
          <p:nvPr>
            <p:ph idx="3" type="body"/>
          </p:nvPr>
        </p:nvSpPr>
        <p:spPr>
          <a:xfrm>
            <a:off x="302895" y="731520"/>
            <a:ext cx="4021500" cy="294900"/>
          </a:xfrm>
          <a:prstGeom prst="rect">
            <a:avLst/>
          </a:prstGeom>
          <a:noFill/>
          <a:ln>
            <a:noFill/>
          </a:ln>
        </p:spPr>
        <p:txBody>
          <a:bodyPr anchorCtr="0" anchor="t" bIns="45700" lIns="91425" spcFirstLastPara="1" rIns="91425" wrap="square" tIns="45700">
            <a:spAutoFit/>
          </a:bodyPr>
          <a:lstStyle>
            <a:lvl1pPr indent="-228600" lvl="0" marL="457200" rtl="0" algn="l">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685" name="Shape 685"/>
        <p:cNvGrpSpPr/>
        <p:nvPr/>
      </p:nvGrpSpPr>
      <p:grpSpPr>
        <a:xfrm>
          <a:off x="0" y="0"/>
          <a:ext cx="0" cy="0"/>
          <a:chOff x="0" y="0"/>
          <a:chExt cx="0" cy="0"/>
        </a:xfrm>
      </p:grpSpPr>
      <p:sp>
        <p:nvSpPr>
          <p:cNvPr id="686" name="Google Shape;686;p8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87" name="Google Shape;687;p8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88" name="Google Shape;688;p8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89" name="Google Shape;689;p8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690" name="Google Shape;690;p80"/>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1" name="Google Shape;691;p8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692" name="Shape 692"/>
        <p:cNvGrpSpPr/>
        <p:nvPr/>
      </p:nvGrpSpPr>
      <p:grpSpPr>
        <a:xfrm>
          <a:off x="0" y="0"/>
          <a:ext cx="0" cy="0"/>
          <a:chOff x="0" y="0"/>
          <a:chExt cx="0" cy="0"/>
        </a:xfrm>
      </p:grpSpPr>
      <p:sp>
        <p:nvSpPr>
          <p:cNvPr id="693" name="Google Shape;693;p81"/>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694" name="Google Shape;694;p81"/>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95" name="Google Shape;695;p8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96" name="Google Shape;696;p8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97" name="Google Shape;697;p8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698" name="Google Shape;698;p81"/>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699" name="Shape 699"/>
        <p:cNvGrpSpPr/>
        <p:nvPr/>
      </p:nvGrpSpPr>
      <p:grpSpPr>
        <a:xfrm>
          <a:off x="0" y="0"/>
          <a:ext cx="0" cy="0"/>
          <a:chOff x="0" y="0"/>
          <a:chExt cx="0" cy="0"/>
        </a:xfrm>
      </p:grpSpPr>
      <p:sp>
        <p:nvSpPr>
          <p:cNvPr id="700" name="Google Shape;700;p82"/>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01" name="Google Shape;701;p82"/>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02" name="Google Shape;702;p82"/>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03" name="Google Shape;703;p8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04" name="Google Shape;704;p8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05" name="Google Shape;705;p8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706" name="Google Shape;706;p82"/>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75" name="Shape 75"/>
        <p:cNvGrpSpPr/>
        <p:nvPr/>
      </p:nvGrpSpPr>
      <p:grpSpPr>
        <a:xfrm>
          <a:off x="0" y="0"/>
          <a:ext cx="0" cy="0"/>
          <a:chOff x="0" y="0"/>
          <a:chExt cx="0" cy="0"/>
        </a:xfrm>
      </p:grpSpPr>
      <p:sp>
        <p:nvSpPr>
          <p:cNvPr id="76" name="Google Shape;76;p9"/>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7" name="Google Shape;77;p9"/>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8" name="Google Shape;78;p9"/>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9" name="Google Shape;79;p9"/>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0" name="Google Shape;80;p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2" name="Google Shape;82;p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83" name="Google Shape;83;p9"/>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84" name="Google Shape;84;p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707" name="Shape 707"/>
        <p:cNvGrpSpPr/>
        <p:nvPr/>
      </p:nvGrpSpPr>
      <p:grpSpPr>
        <a:xfrm>
          <a:off x="0" y="0"/>
          <a:ext cx="0" cy="0"/>
          <a:chOff x="0" y="0"/>
          <a:chExt cx="0" cy="0"/>
        </a:xfrm>
      </p:grpSpPr>
      <p:sp>
        <p:nvSpPr>
          <p:cNvPr id="708" name="Google Shape;708;p83"/>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09" name="Google Shape;709;p83"/>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10" name="Google Shape;710;p83"/>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11" name="Google Shape;711;p83"/>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12" name="Google Shape;712;p83"/>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p8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14" name="Google Shape;714;p8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715" name="Google Shape;715;p83"/>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716" name="Shape 716"/>
        <p:cNvGrpSpPr/>
        <p:nvPr/>
      </p:nvGrpSpPr>
      <p:grpSpPr>
        <a:xfrm>
          <a:off x="0" y="0"/>
          <a:ext cx="0" cy="0"/>
          <a:chOff x="0" y="0"/>
          <a:chExt cx="0" cy="0"/>
        </a:xfrm>
      </p:grpSpPr>
      <p:sp>
        <p:nvSpPr>
          <p:cNvPr id="717" name="Google Shape;717;p84"/>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18" name="Google Shape;718;p84"/>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84"/>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20" name="Google Shape;720;p84"/>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21" name="Google Shape;721;p84"/>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22" name="Google Shape;722;p84"/>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23" name="Google Shape;723;p84"/>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24" name="Google Shape;724;p84"/>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725" name="Google Shape;725;p84"/>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26" name="Shape 726"/>
        <p:cNvGrpSpPr/>
        <p:nvPr/>
      </p:nvGrpSpPr>
      <p:grpSpPr>
        <a:xfrm>
          <a:off x="0" y="0"/>
          <a:ext cx="0" cy="0"/>
          <a:chOff x="0" y="0"/>
          <a:chExt cx="0" cy="0"/>
        </a:xfrm>
      </p:grpSpPr>
      <p:sp>
        <p:nvSpPr>
          <p:cNvPr id="727" name="Google Shape;727;p85"/>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5"/>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729" name="Google Shape;729;p8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730" name="Google Shape;730;p8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31" name="Google Shape;731;p8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
        <p:nvSpPr>
          <p:cNvPr id="732" name="Google Shape;732;p85"/>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733" name="Google Shape;733;p85"/>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34" name="Google Shape;734;p85"/>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35" name="Google Shape;735;p85"/>
          <p:cNvSpPr/>
          <p:nvPr/>
        </p:nvSpPr>
        <p:spPr>
          <a:xfrm>
            <a:off x="7399725" y="563789"/>
            <a:ext cx="1744266" cy="2497649"/>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736" name="Shape 736"/>
        <p:cNvGrpSpPr/>
        <p:nvPr/>
      </p:nvGrpSpPr>
      <p:grpSpPr>
        <a:xfrm>
          <a:off x="0" y="0"/>
          <a:ext cx="0" cy="0"/>
          <a:chOff x="0" y="0"/>
          <a:chExt cx="0" cy="0"/>
        </a:xfrm>
      </p:grpSpPr>
      <p:sp>
        <p:nvSpPr>
          <p:cNvPr id="737" name="Google Shape;737;p86"/>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6"/>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739" name="Google Shape;739;p8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40" name="Google Shape;740;p8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41" name="Google Shape;741;p8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FFFFFF"/>
                </a:solidFill>
              </a:rPr>
              <a:t>© 2024 Snowflake Inc. All Rights Reserved</a:t>
            </a:r>
            <a:endParaRPr sz="600">
              <a:solidFill>
                <a:srgbClr val="FFFFFF"/>
              </a:solidFill>
              <a:latin typeface="Arial"/>
              <a:ea typeface="Arial"/>
              <a:cs typeface="Arial"/>
              <a:sym typeface="Arial"/>
            </a:endParaRPr>
          </a:p>
        </p:txBody>
      </p:sp>
      <p:sp>
        <p:nvSpPr>
          <p:cNvPr id="742" name="Google Shape;742;p86"/>
          <p:cNvSpPr txBox="1"/>
          <p:nvPr>
            <p:ph idx="2" type="body"/>
          </p:nvPr>
        </p:nvSpPr>
        <p:spPr>
          <a:xfrm>
            <a:off x="365760" y="742950"/>
            <a:ext cx="2194500" cy="36576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743" name="Shape 743"/>
        <p:cNvGrpSpPr/>
        <p:nvPr/>
      </p:nvGrpSpPr>
      <p:grpSpPr>
        <a:xfrm>
          <a:off x="0" y="0"/>
          <a:ext cx="0" cy="0"/>
          <a:chOff x="0" y="0"/>
          <a:chExt cx="0" cy="0"/>
        </a:xfrm>
      </p:grpSpPr>
      <p:sp>
        <p:nvSpPr>
          <p:cNvPr id="744" name="Google Shape;744;p87"/>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745" name="Google Shape;745;p87"/>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46" name="Google Shape;746;p87"/>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47" name="Google Shape;747;p87"/>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48" name="Google Shape;748;p87"/>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49" name="Google Shape;749;p87"/>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50" name="Google Shape;750;p87"/>
          <p:cNvSpPr/>
          <p:nvPr/>
        </p:nvSpPr>
        <p:spPr>
          <a:xfrm>
            <a:off x="14549038" y="257175"/>
            <a:ext cx="1488104"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51" name="Google Shape;751;p87"/>
          <p:cNvSpPr/>
          <p:nvPr/>
        </p:nvSpPr>
        <p:spPr>
          <a:xfrm>
            <a:off x="114261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52" name="Google Shape;752;p87"/>
          <p:cNvSpPr/>
          <p:nvPr/>
        </p:nvSpPr>
        <p:spPr>
          <a:xfrm>
            <a:off x="11595076"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53" name="Google Shape;753;p87"/>
          <p:cNvSpPr txBox="1"/>
          <p:nvPr>
            <p:ph idx="1" type="body"/>
          </p:nvPr>
        </p:nvSpPr>
        <p:spPr>
          <a:xfrm>
            <a:off x="4839850" y="1005840"/>
            <a:ext cx="3922200" cy="36576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chemeClr val="lt1"/>
              </a:buClr>
              <a:buSzPts val="1800"/>
              <a:buFont typeface="Arial"/>
              <a:buNone/>
              <a:defRPr>
                <a:solidFill>
                  <a:schemeClr val="lt1"/>
                </a:solidFill>
              </a:defRPr>
            </a:lvl1pPr>
            <a:lvl2pPr indent="-228600" lvl="1" marL="914400" rtl="0" algn="l">
              <a:lnSpc>
                <a:spcPct val="115000"/>
              </a:lnSpc>
              <a:spcBef>
                <a:spcPts val="1000"/>
              </a:spcBef>
              <a:spcAft>
                <a:spcPts val="0"/>
              </a:spcAft>
              <a:buClr>
                <a:schemeClr val="lt1"/>
              </a:buClr>
              <a:buSzPts val="1800"/>
              <a:buFont typeface="Arial"/>
              <a:buNone/>
              <a:defRPr>
                <a:solidFill>
                  <a:schemeClr val="lt1"/>
                </a:solidFill>
              </a:defRPr>
            </a:lvl2pPr>
            <a:lvl3pPr indent="-228600" lvl="2" marL="1371600" rtl="0" algn="l">
              <a:lnSpc>
                <a:spcPct val="115000"/>
              </a:lnSpc>
              <a:spcBef>
                <a:spcPts val="1000"/>
              </a:spcBef>
              <a:spcAft>
                <a:spcPts val="0"/>
              </a:spcAft>
              <a:buClr>
                <a:schemeClr val="lt1"/>
              </a:buClr>
              <a:buSzPts val="1800"/>
              <a:buFont typeface="Arial"/>
              <a:buNone/>
              <a:defRPr sz="1800">
                <a:solidFill>
                  <a:schemeClr val="lt1"/>
                </a:solidFill>
              </a:defRPr>
            </a:lvl3pPr>
            <a:lvl4pPr indent="-228600" lvl="3" marL="1828800" rtl="0" algn="l">
              <a:lnSpc>
                <a:spcPct val="115000"/>
              </a:lnSpc>
              <a:spcBef>
                <a:spcPts val="1000"/>
              </a:spcBef>
              <a:spcAft>
                <a:spcPts val="0"/>
              </a:spcAft>
              <a:buClr>
                <a:schemeClr val="lt1"/>
              </a:buClr>
              <a:buSzPts val="1800"/>
              <a:buFont typeface="Arial"/>
              <a:buNone/>
              <a:defRPr sz="1800">
                <a:solidFill>
                  <a:schemeClr val="lt1"/>
                </a:solidFill>
              </a:defRPr>
            </a:lvl4pPr>
            <a:lvl5pPr indent="-228600" lvl="4" marL="2286000" rtl="0" algn="l">
              <a:lnSpc>
                <a:spcPct val="115000"/>
              </a:lnSpc>
              <a:spcBef>
                <a:spcPts val="1000"/>
              </a:spcBef>
              <a:spcAft>
                <a:spcPts val="0"/>
              </a:spcAft>
              <a:buClr>
                <a:schemeClr val="lt1"/>
              </a:buClr>
              <a:buSzPts val="1800"/>
              <a:buFont typeface="Arial"/>
              <a:buNone/>
              <a:defRPr sz="1800">
                <a:solidFill>
                  <a:schemeClr val="lt1"/>
                </a:solidFill>
              </a:defRPr>
            </a:lvl5pPr>
            <a:lvl6pPr indent="-342900" lvl="5" marL="2743200" rtl="0" algn="l">
              <a:lnSpc>
                <a:spcPct val="115000"/>
              </a:lnSpc>
              <a:spcBef>
                <a:spcPts val="1000"/>
              </a:spcBef>
              <a:spcAft>
                <a:spcPts val="0"/>
              </a:spcAft>
              <a:buClr>
                <a:schemeClr val="lt1"/>
              </a:buClr>
              <a:buSzPts val="1800"/>
              <a:buChar char="•"/>
              <a:defRPr sz="1800">
                <a:solidFill>
                  <a:schemeClr val="lt1"/>
                </a:solidFill>
              </a:defRPr>
            </a:lvl6pPr>
            <a:lvl7pPr indent="-342900" lvl="6" marL="3200400" rtl="0" algn="l">
              <a:lnSpc>
                <a:spcPct val="115000"/>
              </a:lnSpc>
              <a:spcBef>
                <a:spcPts val="1000"/>
              </a:spcBef>
              <a:spcAft>
                <a:spcPts val="0"/>
              </a:spcAft>
              <a:buClr>
                <a:schemeClr val="lt1"/>
              </a:buClr>
              <a:buSzPts val="1800"/>
              <a:buChar char="•"/>
              <a:defRPr sz="1800">
                <a:solidFill>
                  <a:schemeClr val="lt1"/>
                </a:solidFill>
              </a:defRPr>
            </a:lvl7pPr>
            <a:lvl8pPr indent="-342900" lvl="7" marL="3657600" rtl="0" algn="l">
              <a:lnSpc>
                <a:spcPct val="115000"/>
              </a:lnSpc>
              <a:spcBef>
                <a:spcPts val="1000"/>
              </a:spcBef>
              <a:spcAft>
                <a:spcPts val="0"/>
              </a:spcAft>
              <a:buClr>
                <a:schemeClr val="lt1"/>
              </a:buClr>
              <a:buSzPts val="1800"/>
              <a:buChar char="•"/>
              <a:defRPr sz="1800">
                <a:solidFill>
                  <a:schemeClr val="lt1"/>
                </a:solidFill>
              </a:defRPr>
            </a:lvl8pPr>
            <a:lvl9pPr indent="-342900" lvl="8" marL="4114800" rtl="0" algn="l">
              <a:lnSpc>
                <a:spcPct val="115000"/>
              </a:lnSpc>
              <a:spcBef>
                <a:spcPts val="1000"/>
              </a:spcBef>
              <a:spcAft>
                <a:spcPts val="1000"/>
              </a:spcAft>
              <a:buClr>
                <a:schemeClr val="lt1"/>
              </a:buClr>
              <a:buSzPts val="1800"/>
              <a:buChar char="•"/>
              <a:defRPr sz="1800">
                <a:solidFill>
                  <a:schemeClr val="lt1"/>
                </a:solidFill>
              </a:defRPr>
            </a:lvl9pPr>
          </a:lstStyle>
          <a:p/>
        </p:txBody>
      </p:sp>
      <p:sp>
        <p:nvSpPr>
          <p:cNvPr id="754" name="Google Shape;754;p87"/>
          <p:cNvSpPr txBox="1"/>
          <p:nvPr>
            <p:ph idx="2"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755" name="Google Shape;755;p87"/>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56" name="Google Shape;756;p8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57" name="Google Shape;757;p8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58" name="Google Shape;758;p8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759" name="Shape 759"/>
        <p:cNvGrpSpPr/>
        <p:nvPr/>
      </p:nvGrpSpPr>
      <p:grpSpPr>
        <a:xfrm>
          <a:off x="0" y="0"/>
          <a:ext cx="0" cy="0"/>
          <a:chOff x="0" y="0"/>
          <a:chExt cx="0" cy="0"/>
        </a:xfrm>
      </p:grpSpPr>
      <p:sp>
        <p:nvSpPr>
          <p:cNvPr id="760" name="Google Shape;760;p8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61" name="Google Shape;761;p8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62" name="Google Shape;762;p8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spTree>
      <p:nvGrpSpPr>
        <p:cNvPr id="763" name="Shape 763"/>
        <p:cNvGrpSpPr/>
        <p:nvPr/>
      </p:nvGrpSpPr>
      <p:grpSpPr>
        <a:xfrm>
          <a:off x="0" y="0"/>
          <a:ext cx="0" cy="0"/>
          <a:chOff x="0" y="0"/>
          <a:chExt cx="0" cy="0"/>
        </a:xfrm>
      </p:grpSpPr>
      <p:sp>
        <p:nvSpPr>
          <p:cNvPr id="764" name="Google Shape;764;p8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p:cSld name="Quote - Violet_1_1">
    <p:bg>
      <p:bgPr>
        <a:solidFill>
          <a:schemeClr val="dk2"/>
        </a:solidFill>
      </p:bgPr>
    </p:bg>
    <p:spTree>
      <p:nvGrpSpPr>
        <p:cNvPr id="765" name="Shape 765"/>
        <p:cNvGrpSpPr/>
        <p:nvPr/>
      </p:nvGrpSpPr>
      <p:grpSpPr>
        <a:xfrm>
          <a:off x="0" y="0"/>
          <a:ext cx="0" cy="0"/>
          <a:chOff x="0" y="0"/>
          <a:chExt cx="0" cy="0"/>
        </a:xfrm>
      </p:grpSpPr>
      <p:sp>
        <p:nvSpPr>
          <p:cNvPr id="766" name="Google Shape;766;p9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767" name="Google Shape;767;p9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768" name="Google Shape;768;p9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769" name="Shape 769"/>
        <p:cNvGrpSpPr/>
        <p:nvPr/>
      </p:nvGrpSpPr>
      <p:grpSpPr>
        <a:xfrm>
          <a:off x="0" y="0"/>
          <a:ext cx="0" cy="0"/>
          <a:chOff x="0" y="0"/>
          <a:chExt cx="0" cy="0"/>
        </a:xfrm>
      </p:grpSpPr>
      <p:sp>
        <p:nvSpPr>
          <p:cNvPr id="770" name="Google Shape;770;p9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771" name="Google Shape;771;p9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772" name="Google Shape;772;p9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73" name="Google Shape;773;p9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774" name="Google Shape;774;p91"/>
          <p:cNvGrpSpPr/>
          <p:nvPr/>
        </p:nvGrpSpPr>
        <p:grpSpPr>
          <a:xfrm>
            <a:off x="457209" y="474129"/>
            <a:ext cx="1177786" cy="857849"/>
            <a:chOff x="865451" y="2114550"/>
            <a:chExt cx="3399093" cy="2475755"/>
          </a:xfrm>
        </p:grpSpPr>
        <p:sp>
          <p:nvSpPr>
            <p:cNvPr id="775" name="Google Shape;775;p91"/>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6" name="Google Shape;776;p91"/>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7" name="Google Shape;777;p91"/>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urple">
  <p:cSld name="Quote - Violet_1_1_1_1">
    <p:bg>
      <p:bgPr>
        <a:solidFill>
          <a:schemeClr val="accent5"/>
        </a:solidFill>
      </p:bgPr>
    </p:bg>
    <p:spTree>
      <p:nvGrpSpPr>
        <p:cNvPr id="778" name="Shape 778"/>
        <p:cNvGrpSpPr/>
        <p:nvPr/>
      </p:nvGrpSpPr>
      <p:grpSpPr>
        <a:xfrm>
          <a:off x="0" y="0"/>
          <a:ext cx="0" cy="0"/>
          <a:chOff x="0" y="0"/>
          <a:chExt cx="0" cy="0"/>
        </a:xfrm>
      </p:grpSpPr>
      <p:sp>
        <p:nvSpPr>
          <p:cNvPr id="779" name="Google Shape;779;p9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780" name="Google Shape;780;p9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781" name="Google Shape;781;p9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82" name="Google Shape;782;p9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83" name="Google Shape;783;p92"/>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grpSp>
        <p:nvGrpSpPr>
          <p:cNvPr id="784" name="Google Shape;784;p92"/>
          <p:cNvGrpSpPr/>
          <p:nvPr/>
        </p:nvGrpSpPr>
        <p:grpSpPr>
          <a:xfrm>
            <a:off x="457209" y="474129"/>
            <a:ext cx="1177786" cy="857849"/>
            <a:chOff x="865451" y="2114550"/>
            <a:chExt cx="3399093" cy="2475755"/>
          </a:xfrm>
        </p:grpSpPr>
        <p:sp>
          <p:nvSpPr>
            <p:cNvPr id="785" name="Google Shape;785;p92"/>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92"/>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85" name="Shape 85"/>
        <p:cNvGrpSpPr/>
        <p:nvPr/>
      </p:nvGrpSpPr>
      <p:grpSpPr>
        <a:xfrm>
          <a:off x="0" y="0"/>
          <a:ext cx="0" cy="0"/>
          <a:chOff x="0" y="0"/>
          <a:chExt cx="0" cy="0"/>
        </a:xfrm>
      </p:grpSpPr>
      <p:sp>
        <p:nvSpPr>
          <p:cNvPr id="86" name="Google Shape;86;p10"/>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7" name="Google Shape;87;p1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 name="Google Shape;89;p10"/>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0" name="Google Shape;90;p10"/>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1" name="Google Shape;91;p10"/>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2" name="Google Shape;92;p10"/>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3" name="Google Shape;93;p10"/>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94" name="Google Shape;94;p10"/>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95" name="Google Shape;95;p1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787" name="Shape 787"/>
        <p:cNvGrpSpPr/>
        <p:nvPr/>
      </p:nvGrpSpPr>
      <p:grpSpPr>
        <a:xfrm>
          <a:off x="0" y="0"/>
          <a:ext cx="0" cy="0"/>
          <a:chOff x="0" y="0"/>
          <a:chExt cx="0" cy="0"/>
        </a:xfrm>
      </p:grpSpPr>
      <p:sp>
        <p:nvSpPr>
          <p:cNvPr id="788" name="Google Shape;788;p93"/>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3"/>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90" name="Google Shape;790;p9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791" name="Google Shape;791;p9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92" name="Google Shape;792;p9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CUSTOM_1">
    <p:spTree>
      <p:nvGrpSpPr>
        <p:cNvPr id="793" name="Shape 793"/>
        <p:cNvGrpSpPr/>
        <p:nvPr/>
      </p:nvGrpSpPr>
      <p:grpSpPr>
        <a:xfrm>
          <a:off x="0" y="0"/>
          <a:ext cx="0" cy="0"/>
          <a:chOff x="0" y="0"/>
          <a:chExt cx="0" cy="0"/>
        </a:xfrm>
      </p:grpSpPr>
      <p:sp>
        <p:nvSpPr>
          <p:cNvPr id="794" name="Google Shape;794;p94"/>
          <p:cNvSpPr/>
          <p:nvPr/>
        </p:nvSpPr>
        <p:spPr>
          <a:xfrm>
            <a:off x="0" y="1120200"/>
            <a:ext cx="9144000" cy="40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4"/>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96" name="Google Shape;796;p9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797" name="Google Shape;797;p9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98" name="Google Shape;798;p9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1"/>
        </a:solidFill>
      </p:bgPr>
    </p:bg>
    <p:spTree>
      <p:nvGrpSpPr>
        <p:cNvPr id="799" name="Shape 799"/>
        <p:cNvGrpSpPr/>
        <p:nvPr/>
      </p:nvGrpSpPr>
      <p:grpSpPr>
        <a:xfrm>
          <a:off x="0" y="0"/>
          <a:ext cx="0" cy="0"/>
          <a:chOff x="0" y="0"/>
          <a:chExt cx="0" cy="0"/>
        </a:xfrm>
      </p:grpSpPr>
      <p:sp>
        <p:nvSpPr>
          <p:cNvPr id="800" name="Google Shape;800;p95"/>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801" name="Google Shape;801;p95"/>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6000"/>
              <a:buNone/>
              <a:defRPr b="1" sz="6000" cap="none">
                <a:solidFill>
                  <a:schemeClr val="dk1"/>
                </a:solidFill>
                <a:latin typeface="Arial"/>
                <a:ea typeface="Arial"/>
                <a:cs typeface="Arial"/>
                <a:sym typeface="Aria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sp>
        <p:nvSpPr>
          <p:cNvPr id="802" name="Google Shape;802;p95"/>
          <p:cNvSpPr/>
          <p:nvPr/>
        </p:nvSpPr>
        <p:spPr>
          <a:xfrm>
            <a:off x="5339725" y="975674"/>
            <a:ext cx="5477606" cy="52077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368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03" name="Google Shape;803;p95"/>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Data Cloud_1_1_1">
    <p:bg>
      <p:bgPr>
        <a:solidFill>
          <a:schemeClr val="accent1"/>
        </a:solidFill>
      </p:bgPr>
    </p:bg>
    <p:spTree>
      <p:nvGrpSpPr>
        <p:cNvPr id="804" name="Shape 804"/>
        <p:cNvGrpSpPr/>
        <p:nvPr/>
      </p:nvGrpSpPr>
      <p:grpSpPr>
        <a:xfrm>
          <a:off x="0" y="0"/>
          <a:ext cx="0" cy="0"/>
          <a:chOff x="0" y="0"/>
          <a:chExt cx="0" cy="0"/>
        </a:xfrm>
      </p:grpSpPr>
      <p:grpSp>
        <p:nvGrpSpPr>
          <p:cNvPr id="805" name="Google Shape;805;p96"/>
          <p:cNvGrpSpPr/>
          <p:nvPr/>
        </p:nvGrpSpPr>
        <p:grpSpPr>
          <a:xfrm>
            <a:off x="-10" y="3770439"/>
            <a:ext cx="9143997" cy="1371564"/>
            <a:chOff x="-10" y="3735321"/>
            <a:chExt cx="9139427" cy="1408177"/>
          </a:xfrm>
        </p:grpSpPr>
        <p:pic>
          <p:nvPicPr>
            <p:cNvPr id="806" name="Google Shape;806;p9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807" name="Google Shape;807;p9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808" name="Google Shape;808;p9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809" name="Google Shape;809;p9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810" name="Google Shape;810;p96"/>
          <p:cNvGrpSpPr/>
          <p:nvPr/>
        </p:nvGrpSpPr>
        <p:grpSpPr>
          <a:xfrm>
            <a:off x="-10" y="3770439"/>
            <a:ext cx="9143997" cy="1371564"/>
            <a:chOff x="-10" y="3735321"/>
            <a:chExt cx="9139427" cy="1408177"/>
          </a:xfrm>
        </p:grpSpPr>
        <p:pic>
          <p:nvPicPr>
            <p:cNvPr id="811" name="Google Shape;811;p9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812" name="Google Shape;812;p9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813" name="Google Shape;813;p9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814" name="Google Shape;814;p9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815" name="Google Shape;815;p96"/>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816" name="Google Shape;816;p9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17" name="Google Shape;817;p9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18" name="Google Shape;818;p9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819" name="Shape 819"/>
        <p:cNvGrpSpPr/>
        <p:nvPr/>
      </p:nvGrpSpPr>
      <p:grpSpPr>
        <a:xfrm>
          <a:off x="0" y="0"/>
          <a:ext cx="0" cy="0"/>
          <a:chOff x="0" y="0"/>
          <a:chExt cx="0" cy="0"/>
        </a:xfrm>
      </p:grpSpPr>
      <p:grpSp>
        <p:nvGrpSpPr>
          <p:cNvPr id="820" name="Google Shape;820;p97"/>
          <p:cNvGrpSpPr/>
          <p:nvPr/>
        </p:nvGrpSpPr>
        <p:grpSpPr>
          <a:xfrm>
            <a:off x="-2" y="2914850"/>
            <a:ext cx="9143627" cy="2228425"/>
            <a:chOff x="-834856" y="2711517"/>
            <a:chExt cx="9978858" cy="2431981"/>
          </a:xfrm>
        </p:grpSpPr>
        <p:pic>
          <p:nvPicPr>
            <p:cNvPr id="821" name="Google Shape;821;p97"/>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822" name="Google Shape;822;p97"/>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823" name="Google Shape;823;p9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24" name="Google Shape;824;p9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825" name="Google Shape;825;p97"/>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826" name="Google Shape;826;p9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27" name="Google Shape;827;p9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28" name="Google Shape;828;p9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829" name="Shape 829"/>
        <p:cNvGrpSpPr/>
        <p:nvPr/>
      </p:nvGrpSpPr>
      <p:grpSpPr>
        <a:xfrm>
          <a:off x="0" y="0"/>
          <a:ext cx="0" cy="0"/>
          <a:chOff x="0" y="0"/>
          <a:chExt cx="0" cy="0"/>
        </a:xfrm>
      </p:grpSpPr>
      <p:sp>
        <p:nvSpPr>
          <p:cNvPr id="830" name="Google Shape;830;p9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31" name="Google Shape;831;p9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dk1"/>
                </a:solidFill>
              </a:rPr>
              <a:t>© 2024 Snowflake Inc. All Rights Reserved</a:t>
            </a:r>
            <a:endParaRPr sz="600">
              <a:solidFill>
                <a:schemeClr val="dk1"/>
              </a:solidFill>
              <a:latin typeface="Arial"/>
              <a:ea typeface="Arial"/>
              <a:cs typeface="Arial"/>
              <a:sym typeface="Arial"/>
            </a:endParaRPr>
          </a:p>
        </p:txBody>
      </p:sp>
      <p:sp>
        <p:nvSpPr>
          <p:cNvPr id="832" name="Google Shape;832;p9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33" name="Google Shape;833;p9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34" name="Google Shape;834;p9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835" name="Google Shape;835;p9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836" name="Google Shape;836;p98"/>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837" name="Shape 837"/>
        <p:cNvGrpSpPr/>
        <p:nvPr/>
      </p:nvGrpSpPr>
      <p:grpSpPr>
        <a:xfrm>
          <a:off x="0" y="0"/>
          <a:ext cx="0" cy="0"/>
          <a:chOff x="0" y="0"/>
          <a:chExt cx="0" cy="0"/>
        </a:xfrm>
      </p:grpSpPr>
      <p:grpSp>
        <p:nvGrpSpPr>
          <p:cNvPr id="838" name="Google Shape;838;p99"/>
          <p:cNvGrpSpPr/>
          <p:nvPr/>
        </p:nvGrpSpPr>
        <p:grpSpPr>
          <a:xfrm>
            <a:off x="-10" y="3770439"/>
            <a:ext cx="9143997" cy="1371564"/>
            <a:chOff x="-10" y="3735321"/>
            <a:chExt cx="9139427" cy="1408177"/>
          </a:xfrm>
        </p:grpSpPr>
        <p:pic>
          <p:nvPicPr>
            <p:cNvPr id="839" name="Google Shape;839;p99"/>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840" name="Google Shape;840;p99"/>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841" name="Google Shape;841;p99"/>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842" name="Google Shape;842;p99"/>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843" name="Google Shape;843;p9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844" name="Google Shape;844;p9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_2">
    <p:bg>
      <p:bgPr>
        <a:solidFill>
          <a:schemeClr val="dk2"/>
        </a:solidFill>
      </p:bgPr>
    </p:bg>
    <p:spTree>
      <p:nvGrpSpPr>
        <p:cNvPr id="845" name="Shape 845"/>
        <p:cNvGrpSpPr/>
        <p:nvPr/>
      </p:nvGrpSpPr>
      <p:grpSpPr>
        <a:xfrm>
          <a:off x="0" y="0"/>
          <a:ext cx="0" cy="0"/>
          <a:chOff x="0" y="0"/>
          <a:chExt cx="0" cy="0"/>
        </a:xfrm>
      </p:grpSpPr>
      <p:sp>
        <p:nvSpPr>
          <p:cNvPr id="846" name="Google Shape;846;p10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847" name="Google Shape;847;p10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848" name="Google Shape;848;p10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849" name="Google Shape;849;p100"/>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850" name="Google Shape;850;p100"/>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851" name="Shape 851"/>
        <p:cNvGrpSpPr/>
        <p:nvPr/>
      </p:nvGrpSpPr>
      <p:grpSpPr>
        <a:xfrm>
          <a:off x="0" y="0"/>
          <a:ext cx="0" cy="0"/>
          <a:chOff x="0" y="0"/>
          <a:chExt cx="0" cy="0"/>
        </a:xfrm>
      </p:grpSpPr>
      <p:sp>
        <p:nvSpPr>
          <p:cNvPr id="852" name="Google Shape;852;p10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853" name="Google Shape;853;p10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854" name="Google Shape;854;p10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855" name="Google Shape;855;p101"/>
          <p:cNvGrpSpPr/>
          <p:nvPr/>
        </p:nvGrpSpPr>
        <p:grpSpPr>
          <a:xfrm>
            <a:off x="4" y="1803975"/>
            <a:ext cx="9143996" cy="3339526"/>
            <a:chOff x="4" y="1803975"/>
            <a:chExt cx="9143996" cy="3339526"/>
          </a:xfrm>
        </p:grpSpPr>
        <p:pic>
          <p:nvPicPr>
            <p:cNvPr id="856" name="Google Shape;856;p101"/>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857" name="Google Shape;857;p101"/>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858" name="Shape 858"/>
        <p:cNvGrpSpPr/>
        <p:nvPr/>
      </p:nvGrpSpPr>
      <p:grpSpPr>
        <a:xfrm>
          <a:off x="0" y="0"/>
          <a:ext cx="0" cy="0"/>
          <a:chOff x="0" y="0"/>
          <a:chExt cx="0" cy="0"/>
        </a:xfrm>
      </p:grpSpPr>
      <p:sp>
        <p:nvSpPr>
          <p:cNvPr id="859" name="Google Shape;859;p10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860" name="Google Shape;860;p10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chemeClr val="lt1"/>
                </a:solidFill>
              </a:rPr>
              <a:t>© 2024 Snowflake Inc. All Rights Reserved</a:t>
            </a:r>
            <a:endParaRPr sz="600">
              <a:solidFill>
                <a:schemeClr val="lt1"/>
              </a:solidFill>
              <a:latin typeface="Arial"/>
              <a:ea typeface="Arial"/>
              <a:cs typeface="Arial"/>
              <a:sym typeface="Arial"/>
            </a:endParaRPr>
          </a:p>
        </p:txBody>
      </p:sp>
      <p:sp>
        <p:nvSpPr>
          <p:cNvPr id="861" name="Google Shape;861;p10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862" name="Google Shape;862;p102"/>
          <p:cNvGrpSpPr/>
          <p:nvPr/>
        </p:nvGrpSpPr>
        <p:grpSpPr>
          <a:xfrm rot="-5400000">
            <a:off x="5223451" y="1196298"/>
            <a:ext cx="5164226" cy="2747927"/>
            <a:chOff x="1155183" y="3814094"/>
            <a:chExt cx="3118306" cy="1659276"/>
          </a:xfrm>
        </p:grpSpPr>
        <p:pic>
          <p:nvPicPr>
            <p:cNvPr id="863" name="Google Shape;863;p102"/>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864" name="Google Shape;864;p102"/>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4.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0.xml"/><Relationship Id="rId20" Type="http://schemas.openxmlformats.org/officeDocument/2006/relationships/slideLayout" Target="../slideLayouts/slideLayout50.xml"/><Relationship Id="rId42" Type="http://schemas.openxmlformats.org/officeDocument/2006/relationships/slideLayout" Target="../slideLayouts/slideLayout72.xml"/><Relationship Id="rId41" Type="http://schemas.openxmlformats.org/officeDocument/2006/relationships/slideLayout" Target="../slideLayouts/slideLayout71.xml"/><Relationship Id="rId22" Type="http://schemas.openxmlformats.org/officeDocument/2006/relationships/slideLayout" Target="../slideLayouts/slideLayout52.xml"/><Relationship Id="rId44" Type="http://schemas.openxmlformats.org/officeDocument/2006/relationships/slideLayout" Target="../slideLayouts/slideLayout74.xml"/><Relationship Id="rId21" Type="http://schemas.openxmlformats.org/officeDocument/2006/relationships/slideLayout" Target="../slideLayouts/slideLayout51.xml"/><Relationship Id="rId43" Type="http://schemas.openxmlformats.org/officeDocument/2006/relationships/slideLayout" Target="../slideLayouts/slideLayout73.xml"/><Relationship Id="rId24" Type="http://schemas.openxmlformats.org/officeDocument/2006/relationships/slideLayout" Target="../slideLayouts/slideLayout54.xml"/><Relationship Id="rId46" Type="http://schemas.openxmlformats.org/officeDocument/2006/relationships/slideLayout" Target="../slideLayouts/slideLayout76.xml"/><Relationship Id="rId23" Type="http://schemas.openxmlformats.org/officeDocument/2006/relationships/slideLayout" Target="../slideLayouts/slideLayout53.xml"/><Relationship Id="rId45" Type="http://schemas.openxmlformats.org/officeDocument/2006/relationships/slideLayout" Target="../slideLayouts/slideLayout75.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47" Type="http://schemas.openxmlformats.org/officeDocument/2006/relationships/theme" Target="../theme/theme3.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slideLayout" Target="../slideLayouts/slideLayout61.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33" Type="http://schemas.openxmlformats.org/officeDocument/2006/relationships/slideLayout" Target="../slideLayouts/slideLayout63.xml"/><Relationship Id="rId10" Type="http://schemas.openxmlformats.org/officeDocument/2006/relationships/slideLayout" Target="../slideLayouts/slideLayout40.xml"/><Relationship Id="rId32" Type="http://schemas.openxmlformats.org/officeDocument/2006/relationships/slideLayout" Target="../slideLayouts/slideLayout62.xml"/><Relationship Id="rId13" Type="http://schemas.openxmlformats.org/officeDocument/2006/relationships/slideLayout" Target="../slideLayouts/slideLayout43.xml"/><Relationship Id="rId35" Type="http://schemas.openxmlformats.org/officeDocument/2006/relationships/slideLayout" Target="../slideLayouts/slideLayout65.xml"/><Relationship Id="rId12" Type="http://schemas.openxmlformats.org/officeDocument/2006/relationships/slideLayout" Target="../slideLayouts/slideLayout42.xml"/><Relationship Id="rId34" Type="http://schemas.openxmlformats.org/officeDocument/2006/relationships/slideLayout" Target="../slideLayouts/slideLayout64.xml"/><Relationship Id="rId15" Type="http://schemas.openxmlformats.org/officeDocument/2006/relationships/slideLayout" Target="../slideLayouts/slideLayout45.xml"/><Relationship Id="rId37" Type="http://schemas.openxmlformats.org/officeDocument/2006/relationships/slideLayout" Target="../slideLayouts/slideLayout67.xml"/><Relationship Id="rId14" Type="http://schemas.openxmlformats.org/officeDocument/2006/relationships/slideLayout" Target="../slideLayouts/slideLayout44.xml"/><Relationship Id="rId36" Type="http://schemas.openxmlformats.org/officeDocument/2006/relationships/slideLayout" Target="../slideLayouts/slideLayout66.xml"/><Relationship Id="rId17" Type="http://schemas.openxmlformats.org/officeDocument/2006/relationships/slideLayout" Target="../slideLayouts/slideLayout47.xml"/><Relationship Id="rId39" Type="http://schemas.openxmlformats.org/officeDocument/2006/relationships/slideLayout" Target="../slideLayouts/slideLayout69.xml"/><Relationship Id="rId16" Type="http://schemas.openxmlformats.org/officeDocument/2006/relationships/slideLayout" Target="../slideLayouts/slideLayout46.xml"/><Relationship Id="rId38" Type="http://schemas.openxmlformats.org/officeDocument/2006/relationships/slideLayout" Target="../slideLayouts/slideLayout68.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5" Type="http://schemas.openxmlformats.org/officeDocument/2006/relationships/slideLayout" Target="../slideLayouts/slideLayout81.xml"/><Relationship Id="rId6" Type="http://schemas.openxmlformats.org/officeDocument/2006/relationships/slideLayout" Target="../slideLayouts/slideLayout82.xml"/><Relationship Id="rId29" Type="http://schemas.openxmlformats.org/officeDocument/2006/relationships/slideLayout" Target="../slideLayouts/slideLayout105.xml"/><Relationship Id="rId7" Type="http://schemas.openxmlformats.org/officeDocument/2006/relationships/slideLayout" Target="../slideLayouts/slideLayout83.xml"/><Relationship Id="rId8" Type="http://schemas.openxmlformats.org/officeDocument/2006/relationships/slideLayout" Target="../slideLayouts/slideLayout84.xml"/><Relationship Id="rId31" Type="http://schemas.openxmlformats.org/officeDocument/2006/relationships/slideLayout" Target="../slideLayouts/slideLayout107.xml"/><Relationship Id="rId30" Type="http://schemas.openxmlformats.org/officeDocument/2006/relationships/slideLayout" Target="../slideLayouts/slideLayout106.xml"/><Relationship Id="rId11" Type="http://schemas.openxmlformats.org/officeDocument/2006/relationships/slideLayout" Target="../slideLayouts/slideLayout87.xml"/><Relationship Id="rId33" Type="http://schemas.openxmlformats.org/officeDocument/2006/relationships/slideLayout" Target="../slideLayouts/slideLayout109.xml"/><Relationship Id="rId10" Type="http://schemas.openxmlformats.org/officeDocument/2006/relationships/slideLayout" Target="../slideLayouts/slideLayout86.xml"/><Relationship Id="rId32" Type="http://schemas.openxmlformats.org/officeDocument/2006/relationships/slideLayout" Target="../slideLayouts/slideLayout108.xml"/><Relationship Id="rId13" Type="http://schemas.openxmlformats.org/officeDocument/2006/relationships/slideLayout" Target="../slideLayouts/slideLayout89.xml"/><Relationship Id="rId35" Type="http://schemas.openxmlformats.org/officeDocument/2006/relationships/theme" Target="../theme/theme6.xml"/><Relationship Id="rId12" Type="http://schemas.openxmlformats.org/officeDocument/2006/relationships/slideLayout" Target="../slideLayouts/slideLayout88.xml"/><Relationship Id="rId34" Type="http://schemas.openxmlformats.org/officeDocument/2006/relationships/slideLayout" Target="../slideLayouts/slideLayout110.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0.xml"/><Relationship Id="rId22" Type="http://schemas.openxmlformats.org/officeDocument/2006/relationships/slideLayout" Target="../slideLayouts/slideLayout132.xml"/><Relationship Id="rId21" Type="http://schemas.openxmlformats.org/officeDocument/2006/relationships/slideLayout" Target="../slideLayouts/slideLayout131.xml"/><Relationship Id="rId24" Type="http://schemas.openxmlformats.org/officeDocument/2006/relationships/slideLayout" Target="../slideLayouts/slideLayout134.xml"/><Relationship Id="rId23" Type="http://schemas.openxmlformats.org/officeDocument/2006/relationships/slideLayout" Target="../slideLayouts/slideLayout133.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6" Type="http://schemas.openxmlformats.org/officeDocument/2006/relationships/slideLayout" Target="../slideLayouts/slideLayout136.xml"/><Relationship Id="rId25" Type="http://schemas.openxmlformats.org/officeDocument/2006/relationships/slideLayout" Target="../slideLayouts/slideLayout135.xml"/><Relationship Id="rId28" Type="http://schemas.openxmlformats.org/officeDocument/2006/relationships/slideLayout" Target="../slideLayouts/slideLayout138.xml"/><Relationship Id="rId27" Type="http://schemas.openxmlformats.org/officeDocument/2006/relationships/slideLayout" Target="../slideLayouts/slideLayout137.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29" Type="http://schemas.openxmlformats.org/officeDocument/2006/relationships/slideLayout" Target="../slideLayouts/slideLayout139.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31" Type="http://schemas.openxmlformats.org/officeDocument/2006/relationships/slideLayout" Target="../slideLayouts/slideLayout141.xml"/><Relationship Id="rId30" Type="http://schemas.openxmlformats.org/officeDocument/2006/relationships/slideLayout" Target="../slideLayouts/slideLayout140.xml"/><Relationship Id="rId11" Type="http://schemas.openxmlformats.org/officeDocument/2006/relationships/slideLayout" Target="../slideLayouts/slideLayout121.xml"/><Relationship Id="rId33" Type="http://schemas.openxmlformats.org/officeDocument/2006/relationships/theme" Target="../theme/theme7.xml"/><Relationship Id="rId10" Type="http://schemas.openxmlformats.org/officeDocument/2006/relationships/slideLayout" Target="../slideLayouts/slideLayout120.xml"/><Relationship Id="rId32" Type="http://schemas.openxmlformats.org/officeDocument/2006/relationships/slideLayout" Target="../slideLayouts/slideLayout142.xml"/><Relationship Id="rId13" Type="http://schemas.openxmlformats.org/officeDocument/2006/relationships/slideLayout" Target="../slideLayouts/slideLayout123.xml"/><Relationship Id="rId12" Type="http://schemas.openxmlformats.org/officeDocument/2006/relationships/slideLayout" Target="../slideLayouts/slideLayout122.xml"/><Relationship Id="rId15" Type="http://schemas.openxmlformats.org/officeDocument/2006/relationships/slideLayout" Target="../slideLayouts/slideLayout125.xml"/><Relationship Id="rId14" Type="http://schemas.openxmlformats.org/officeDocument/2006/relationships/slideLayout" Target="../slideLayouts/slideLayout124.xml"/><Relationship Id="rId17" Type="http://schemas.openxmlformats.org/officeDocument/2006/relationships/slideLayout" Target="../slideLayouts/slideLayout127.xml"/><Relationship Id="rId16" Type="http://schemas.openxmlformats.org/officeDocument/2006/relationships/slideLayout" Target="../slideLayouts/slideLayout126.xml"/><Relationship Id="rId19" Type="http://schemas.openxmlformats.org/officeDocument/2006/relationships/slideLayout" Target="../slideLayouts/slideLayout129.xml"/><Relationship Id="rId18"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62.xml"/><Relationship Id="rId22" Type="http://schemas.openxmlformats.org/officeDocument/2006/relationships/slideLayout" Target="../slideLayouts/slideLayout164.xml"/><Relationship Id="rId21" Type="http://schemas.openxmlformats.org/officeDocument/2006/relationships/slideLayout" Target="../slideLayouts/slideLayout163.xml"/><Relationship Id="rId24" Type="http://schemas.openxmlformats.org/officeDocument/2006/relationships/slideLayout" Target="../slideLayouts/slideLayout166.xml"/><Relationship Id="rId23" Type="http://schemas.openxmlformats.org/officeDocument/2006/relationships/slideLayout" Target="../slideLayouts/slideLayout165.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26" Type="http://schemas.openxmlformats.org/officeDocument/2006/relationships/slideLayout" Target="../slideLayouts/slideLayout168.xml"/><Relationship Id="rId25" Type="http://schemas.openxmlformats.org/officeDocument/2006/relationships/slideLayout" Target="../slideLayouts/slideLayout167.xml"/><Relationship Id="rId28" Type="http://schemas.openxmlformats.org/officeDocument/2006/relationships/slideLayout" Target="../slideLayouts/slideLayout170.xml"/><Relationship Id="rId27" Type="http://schemas.openxmlformats.org/officeDocument/2006/relationships/slideLayout" Target="../slideLayouts/slideLayout169.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29" Type="http://schemas.openxmlformats.org/officeDocument/2006/relationships/slideLayout" Target="../slideLayouts/slideLayout171.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31" Type="http://schemas.openxmlformats.org/officeDocument/2006/relationships/slideLayout" Target="../slideLayouts/slideLayout173.xml"/><Relationship Id="rId30" Type="http://schemas.openxmlformats.org/officeDocument/2006/relationships/slideLayout" Target="../slideLayouts/slideLayout172.xml"/><Relationship Id="rId11" Type="http://schemas.openxmlformats.org/officeDocument/2006/relationships/slideLayout" Target="../slideLayouts/slideLayout153.xml"/><Relationship Id="rId33" Type="http://schemas.openxmlformats.org/officeDocument/2006/relationships/slideLayout" Target="../slideLayouts/slideLayout175.xml"/><Relationship Id="rId10" Type="http://schemas.openxmlformats.org/officeDocument/2006/relationships/slideLayout" Target="../slideLayouts/slideLayout152.xml"/><Relationship Id="rId32" Type="http://schemas.openxmlformats.org/officeDocument/2006/relationships/slideLayout" Target="../slideLayouts/slideLayout174.xml"/><Relationship Id="rId13" Type="http://schemas.openxmlformats.org/officeDocument/2006/relationships/slideLayout" Target="../slideLayouts/slideLayout155.xml"/><Relationship Id="rId12" Type="http://schemas.openxmlformats.org/officeDocument/2006/relationships/slideLayout" Target="../slideLayouts/slideLayout154.xml"/><Relationship Id="rId34" Type="http://schemas.openxmlformats.org/officeDocument/2006/relationships/theme" Target="../theme/theme1.xml"/><Relationship Id="rId15" Type="http://schemas.openxmlformats.org/officeDocument/2006/relationships/slideLayout" Target="../slideLayouts/slideLayout157.xml"/><Relationship Id="rId14" Type="http://schemas.openxmlformats.org/officeDocument/2006/relationships/slideLayout" Target="../slideLayouts/slideLayout156.xml"/><Relationship Id="rId17" Type="http://schemas.openxmlformats.org/officeDocument/2006/relationships/slideLayout" Target="../slideLayouts/slideLayout159.xml"/><Relationship Id="rId16" Type="http://schemas.openxmlformats.org/officeDocument/2006/relationships/slideLayout" Target="../slideLayouts/slideLayout158.xml"/><Relationship Id="rId19" Type="http://schemas.openxmlformats.org/officeDocument/2006/relationships/slideLayout" Target="../slideLayouts/slideLayout161.xml"/><Relationship Id="rId18"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95.xml"/><Relationship Id="rId22" Type="http://schemas.openxmlformats.org/officeDocument/2006/relationships/slideLayout" Target="../slideLayouts/slideLayout197.xml"/><Relationship Id="rId21" Type="http://schemas.openxmlformats.org/officeDocument/2006/relationships/slideLayout" Target="../slideLayouts/slideLayout196.xml"/><Relationship Id="rId24" Type="http://schemas.openxmlformats.org/officeDocument/2006/relationships/slideLayout" Target="../slideLayouts/slideLayout199.xml"/><Relationship Id="rId23" Type="http://schemas.openxmlformats.org/officeDocument/2006/relationships/slideLayout" Target="../slideLayouts/slideLayout198.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26" Type="http://schemas.openxmlformats.org/officeDocument/2006/relationships/slideLayout" Target="../slideLayouts/slideLayout201.xml"/><Relationship Id="rId25" Type="http://schemas.openxmlformats.org/officeDocument/2006/relationships/slideLayout" Target="../slideLayouts/slideLayout200.xml"/><Relationship Id="rId28" Type="http://schemas.openxmlformats.org/officeDocument/2006/relationships/slideLayout" Target="../slideLayouts/slideLayout203.xml"/><Relationship Id="rId27" Type="http://schemas.openxmlformats.org/officeDocument/2006/relationships/slideLayout" Target="../slideLayouts/slideLayout202.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29" Type="http://schemas.openxmlformats.org/officeDocument/2006/relationships/slideLayout" Target="../slideLayouts/slideLayout204.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31" Type="http://schemas.openxmlformats.org/officeDocument/2006/relationships/slideLayout" Target="../slideLayouts/slideLayout206.xml"/><Relationship Id="rId30" Type="http://schemas.openxmlformats.org/officeDocument/2006/relationships/slideLayout" Target="../slideLayouts/slideLayout205.xml"/><Relationship Id="rId11" Type="http://schemas.openxmlformats.org/officeDocument/2006/relationships/slideLayout" Target="../slideLayouts/slideLayout186.xml"/><Relationship Id="rId33" Type="http://schemas.openxmlformats.org/officeDocument/2006/relationships/slideLayout" Target="../slideLayouts/slideLayout208.xml"/><Relationship Id="rId10" Type="http://schemas.openxmlformats.org/officeDocument/2006/relationships/slideLayout" Target="../slideLayouts/slideLayout185.xml"/><Relationship Id="rId32" Type="http://schemas.openxmlformats.org/officeDocument/2006/relationships/slideLayout" Target="../slideLayouts/slideLayout207.xml"/><Relationship Id="rId13" Type="http://schemas.openxmlformats.org/officeDocument/2006/relationships/slideLayout" Target="../slideLayouts/slideLayout188.xml"/><Relationship Id="rId35" Type="http://schemas.openxmlformats.org/officeDocument/2006/relationships/slideLayout" Target="../slideLayouts/slideLayout210.xml"/><Relationship Id="rId12" Type="http://schemas.openxmlformats.org/officeDocument/2006/relationships/slideLayout" Target="../slideLayouts/slideLayout187.xml"/><Relationship Id="rId34" Type="http://schemas.openxmlformats.org/officeDocument/2006/relationships/slideLayout" Target="../slideLayouts/slideLayout209.xml"/><Relationship Id="rId15" Type="http://schemas.openxmlformats.org/officeDocument/2006/relationships/slideLayout" Target="../slideLayouts/slideLayout190.xml"/><Relationship Id="rId37" Type="http://schemas.openxmlformats.org/officeDocument/2006/relationships/theme" Target="../theme/theme5.xml"/><Relationship Id="rId14" Type="http://schemas.openxmlformats.org/officeDocument/2006/relationships/slideLayout" Target="../slideLayouts/slideLayout189.xml"/><Relationship Id="rId36" Type="http://schemas.openxmlformats.org/officeDocument/2006/relationships/slideLayout" Target="../slideLayouts/slideLayout211.xml"/><Relationship Id="rId17" Type="http://schemas.openxmlformats.org/officeDocument/2006/relationships/slideLayout" Target="../slideLayouts/slideLayout192.xml"/><Relationship Id="rId16" Type="http://schemas.openxmlformats.org/officeDocument/2006/relationships/slideLayout" Target="../slideLayouts/slideLayout191.xml"/><Relationship Id="rId19" Type="http://schemas.openxmlformats.org/officeDocument/2006/relationships/slideLayout" Target="../slideLayouts/slideLayout194.xml"/><Relationship Id="rId1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7" name="Google Shape;7;p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8" name="Google Shape;8;p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32"/>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278" name="Google Shape;278;p32"/>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279" name="Google Shape;279;p3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79"/>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683" name="Google Shape;683;p79"/>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684" name="Google Shape;684;p7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7" name="Shape 977"/>
        <p:cNvGrpSpPr/>
        <p:nvPr/>
      </p:nvGrpSpPr>
      <p:grpSpPr>
        <a:xfrm>
          <a:off x="0" y="0"/>
          <a:ext cx="0" cy="0"/>
          <a:chOff x="0" y="0"/>
          <a:chExt cx="0" cy="0"/>
        </a:xfrm>
      </p:grpSpPr>
      <p:sp>
        <p:nvSpPr>
          <p:cNvPr id="978" name="Google Shape;978;p114"/>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979" name="Google Shape;979;p114"/>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980" name="Google Shape;980;p1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sp>
        <p:nvSpPr>
          <p:cNvPr id="1263" name="Google Shape;1263;p147"/>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264" name="Google Shape;1264;p147"/>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1265" name="Google Shape;1265;p14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9" name="Shape 1539"/>
        <p:cNvGrpSpPr/>
        <p:nvPr/>
      </p:nvGrpSpPr>
      <p:grpSpPr>
        <a:xfrm>
          <a:off x="0" y="0"/>
          <a:ext cx="0" cy="0"/>
          <a:chOff x="0" y="0"/>
          <a:chExt cx="0" cy="0"/>
        </a:xfrm>
      </p:grpSpPr>
      <p:sp>
        <p:nvSpPr>
          <p:cNvPr id="1540" name="Google Shape;1540;p181"/>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rtl="0">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41" name="Google Shape;1541;p18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1542" name="Google Shape;1542;p18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xml"/><Relationship Id="rId3" Type="http://schemas.openxmlformats.org/officeDocument/2006/relationships/image" Target="../media/image133.jpg"/><Relationship Id="rId4" Type="http://schemas.openxmlformats.org/officeDocument/2006/relationships/image" Target="../media/image137.jpg"/></Relationships>
</file>

<file path=ppt/slides/_rels/slide10.xml.rels><?xml version="1.0" encoding="UTF-8" standalone="yes"?><Relationships xmlns="http://schemas.openxmlformats.org/package/2006/relationships"><Relationship Id="rId40" Type="http://schemas.openxmlformats.org/officeDocument/2006/relationships/image" Target="../media/image196.png"/><Relationship Id="rId20" Type="http://schemas.openxmlformats.org/officeDocument/2006/relationships/image" Target="../media/image165.png"/><Relationship Id="rId22" Type="http://schemas.openxmlformats.org/officeDocument/2006/relationships/image" Target="../media/image174.png"/><Relationship Id="rId21" Type="http://schemas.openxmlformats.org/officeDocument/2006/relationships/image" Target="../media/image176.png"/><Relationship Id="rId24" Type="http://schemas.openxmlformats.org/officeDocument/2006/relationships/image" Target="../media/image166.png"/><Relationship Id="rId23" Type="http://schemas.openxmlformats.org/officeDocument/2006/relationships/image" Target="../media/image167.png"/><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81.png"/><Relationship Id="rId4" Type="http://schemas.openxmlformats.org/officeDocument/2006/relationships/image" Target="../media/image145.png"/><Relationship Id="rId9" Type="http://schemas.openxmlformats.org/officeDocument/2006/relationships/image" Target="../media/image151.png"/><Relationship Id="rId26" Type="http://schemas.openxmlformats.org/officeDocument/2006/relationships/image" Target="../media/image171.png"/><Relationship Id="rId25" Type="http://schemas.openxmlformats.org/officeDocument/2006/relationships/image" Target="../media/image168.png"/><Relationship Id="rId28" Type="http://schemas.openxmlformats.org/officeDocument/2006/relationships/image" Target="../media/image175.png"/><Relationship Id="rId27" Type="http://schemas.openxmlformats.org/officeDocument/2006/relationships/image" Target="../media/image170.png"/><Relationship Id="rId5" Type="http://schemas.openxmlformats.org/officeDocument/2006/relationships/image" Target="../media/image147.png"/><Relationship Id="rId6" Type="http://schemas.openxmlformats.org/officeDocument/2006/relationships/image" Target="../media/image149.png"/><Relationship Id="rId29" Type="http://schemas.openxmlformats.org/officeDocument/2006/relationships/image" Target="../media/image184.png"/><Relationship Id="rId7" Type="http://schemas.openxmlformats.org/officeDocument/2006/relationships/image" Target="../media/image153.png"/><Relationship Id="rId8" Type="http://schemas.openxmlformats.org/officeDocument/2006/relationships/image" Target="../media/image150.png"/><Relationship Id="rId31" Type="http://schemas.openxmlformats.org/officeDocument/2006/relationships/image" Target="../media/image187.png"/><Relationship Id="rId30" Type="http://schemas.openxmlformats.org/officeDocument/2006/relationships/image" Target="../media/image173.png"/><Relationship Id="rId11" Type="http://schemas.openxmlformats.org/officeDocument/2006/relationships/image" Target="../media/image155.png"/><Relationship Id="rId33" Type="http://schemas.openxmlformats.org/officeDocument/2006/relationships/image" Target="../media/image192.png"/><Relationship Id="rId10" Type="http://schemas.openxmlformats.org/officeDocument/2006/relationships/image" Target="../media/image154.png"/><Relationship Id="rId32" Type="http://schemas.openxmlformats.org/officeDocument/2006/relationships/image" Target="../media/image193.png"/><Relationship Id="rId13" Type="http://schemas.openxmlformats.org/officeDocument/2006/relationships/image" Target="../media/image159.png"/><Relationship Id="rId35" Type="http://schemas.openxmlformats.org/officeDocument/2006/relationships/image" Target="../media/image189.png"/><Relationship Id="rId12" Type="http://schemas.openxmlformats.org/officeDocument/2006/relationships/image" Target="../media/image157.png"/><Relationship Id="rId34" Type="http://schemas.openxmlformats.org/officeDocument/2006/relationships/image" Target="../media/image185.png"/><Relationship Id="rId15" Type="http://schemas.openxmlformats.org/officeDocument/2006/relationships/image" Target="../media/image160.png"/><Relationship Id="rId37" Type="http://schemas.openxmlformats.org/officeDocument/2006/relationships/image" Target="../media/image190.png"/><Relationship Id="rId14" Type="http://schemas.openxmlformats.org/officeDocument/2006/relationships/image" Target="../media/image164.png"/><Relationship Id="rId36" Type="http://schemas.openxmlformats.org/officeDocument/2006/relationships/image" Target="../media/image178.png"/><Relationship Id="rId17" Type="http://schemas.openxmlformats.org/officeDocument/2006/relationships/image" Target="../media/image163.png"/><Relationship Id="rId39" Type="http://schemas.openxmlformats.org/officeDocument/2006/relationships/image" Target="../media/image182.png"/><Relationship Id="rId16" Type="http://schemas.openxmlformats.org/officeDocument/2006/relationships/image" Target="../media/image172.png"/><Relationship Id="rId38" Type="http://schemas.openxmlformats.org/officeDocument/2006/relationships/image" Target="../media/image180.png"/><Relationship Id="rId19" Type="http://schemas.openxmlformats.org/officeDocument/2006/relationships/image" Target="../media/image169.png"/><Relationship Id="rId18" Type="http://schemas.openxmlformats.org/officeDocument/2006/relationships/image" Target="../media/image162.png"/></Relationships>
</file>

<file path=ppt/slides/_rels/slide11.xml.rels><?xml version="1.0" encoding="UTF-8" standalone="yes"?><Relationships xmlns="http://schemas.openxmlformats.org/package/2006/relationships"><Relationship Id="rId20" Type="http://schemas.openxmlformats.org/officeDocument/2006/relationships/image" Target="../media/image178.png"/><Relationship Id="rId22" Type="http://schemas.openxmlformats.org/officeDocument/2006/relationships/image" Target="../media/image213.png"/><Relationship Id="rId21" Type="http://schemas.openxmlformats.org/officeDocument/2006/relationships/image" Target="../media/image217.png"/><Relationship Id="rId24" Type="http://schemas.openxmlformats.org/officeDocument/2006/relationships/image" Target="../media/image215.png"/><Relationship Id="rId23" Type="http://schemas.openxmlformats.org/officeDocument/2006/relationships/image" Target="../media/image214.png"/><Relationship Id="rId1" Type="http://schemas.openxmlformats.org/officeDocument/2006/relationships/slideLayout" Target="../slideLayouts/slideLayout167.xml"/><Relationship Id="rId2" Type="http://schemas.openxmlformats.org/officeDocument/2006/relationships/notesSlide" Target="../notesSlides/notesSlide11.xml"/><Relationship Id="rId3" Type="http://schemas.openxmlformats.org/officeDocument/2006/relationships/image" Target="../media/image188.png"/><Relationship Id="rId4" Type="http://schemas.openxmlformats.org/officeDocument/2006/relationships/image" Target="../media/image191.png"/><Relationship Id="rId9" Type="http://schemas.openxmlformats.org/officeDocument/2006/relationships/image" Target="../media/image200.png"/><Relationship Id="rId26" Type="http://schemas.openxmlformats.org/officeDocument/2006/relationships/image" Target="../media/image218.png"/><Relationship Id="rId25" Type="http://schemas.openxmlformats.org/officeDocument/2006/relationships/image" Target="../media/image216.png"/><Relationship Id="rId27" Type="http://schemas.openxmlformats.org/officeDocument/2006/relationships/image" Target="../media/image219.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199.png"/><Relationship Id="rId11" Type="http://schemas.openxmlformats.org/officeDocument/2006/relationships/image" Target="../media/image205.png"/><Relationship Id="rId10" Type="http://schemas.openxmlformats.org/officeDocument/2006/relationships/image" Target="../media/image206.png"/><Relationship Id="rId13" Type="http://schemas.openxmlformats.org/officeDocument/2006/relationships/image" Target="../media/image209.png"/><Relationship Id="rId12" Type="http://schemas.openxmlformats.org/officeDocument/2006/relationships/image" Target="../media/image202.png"/><Relationship Id="rId15" Type="http://schemas.openxmlformats.org/officeDocument/2006/relationships/image" Target="../media/image201.png"/><Relationship Id="rId14" Type="http://schemas.openxmlformats.org/officeDocument/2006/relationships/image" Target="../media/image207.png"/><Relationship Id="rId17" Type="http://schemas.openxmlformats.org/officeDocument/2006/relationships/image" Target="../media/image210.png"/><Relationship Id="rId16" Type="http://schemas.openxmlformats.org/officeDocument/2006/relationships/image" Target="../media/image204.png"/><Relationship Id="rId19" Type="http://schemas.openxmlformats.org/officeDocument/2006/relationships/image" Target="../media/image208.png"/><Relationship Id="rId18" Type="http://schemas.openxmlformats.org/officeDocument/2006/relationships/image" Target="../media/image2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5.png"/><Relationship Id="rId4"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40.png"/><Relationship Id="rId4" Type="http://schemas.openxmlformats.org/officeDocument/2006/relationships/image" Target="../media/image139.png"/><Relationship Id="rId5" Type="http://schemas.openxmlformats.org/officeDocument/2006/relationships/image" Target="../media/image179.png"/><Relationship Id="rId6" Type="http://schemas.openxmlformats.org/officeDocument/2006/relationships/image" Target="../media/image141.png"/><Relationship Id="rId7"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9.xml"/><Relationship Id="rId3"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pic>
        <p:nvPicPr>
          <p:cNvPr id="1840" name="Google Shape;1840;p218"/>
          <p:cNvPicPr preferRelativeResize="0"/>
          <p:nvPr/>
        </p:nvPicPr>
        <p:blipFill rotWithShape="1">
          <a:blip r:embed="rId3">
            <a:alphaModFix/>
          </a:blip>
          <a:srcRect b="0" l="19660" r="19660" t="0"/>
          <a:stretch/>
        </p:blipFill>
        <p:spPr>
          <a:xfrm>
            <a:off x="6812025" y="3361175"/>
            <a:ext cx="1784072" cy="1959638"/>
          </a:xfrm>
          <a:custGeom>
            <a:rect b="b" l="l" r="r" t="t"/>
            <a:pathLst>
              <a:path extrusionOk="0" h="4403681" w="4009150">
                <a:moveTo>
                  <a:pt x="3317994" y="1872"/>
                </a:moveTo>
                <a:cubicBezTo>
                  <a:pt x="3555823" y="18785"/>
                  <a:pt x="3781007" y="149792"/>
                  <a:pt x="3908735" y="372161"/>
                </a:cubicBezTo>
                <a:cubicBezTo>
                  <a:pt x="4114987" y="727528"/>
                  <a:pt x="3993291" y="1181300"/>
                  <a:pt x="3637335" y="1386906"/>
                </a:cubicBezTo>
                <a:lnTo>
                  <a:pt x="2228194" y="2202750"/>
                </a:lnTo>
                <a:lnTo>
                  <a:pt x="3637335" y="3016189"/>
                </a:lnTo>
                <a:cubicBezTo>
                  <a:pt x="3993291" y="3222220"/>
                  <a:pt x="4114555" y="3675991"/>
                  <a:pt x="3908735" y="4032823"/>
                </a:cubicBezTo>
                <a:cubicBezTo>
                  <a:pt x="3704370" y="4387661"/>
                  <a:pt x="3250519" y="4509044"/>
                  <a:pt x="2894564" y="4303968"/>
                </a:cubicBezTo>
                <a:lnTo>
                  <a:pt x="372853" y="2845437"/>
                </a:lnTo>
                <a:cubicBezTo>
                  <a:pt x="202685" y="2747450"/>
                  <a:pt x="87189" y="2593733"/>
                  <a:pt x="33992" y="2421072"/>
                </a:cubicBezTo>
                <a:cubicBezTo>
                  <a:pt x="8806" y="2341590"/>
                  <a:pt x="-1676" y="2259779"/>
                  <a:pt x="216" y="2178918"/>
                </a:cubicBezTo>
                <a:cubicBezTo>
                  <a:pt x="3139" y="2120424"/>
                  <a:pt x="10698" y="2061930"/>
                  <a:pt x="27285" y="2003436"/>
                </a:cubicBezTo>
                <a:cubicBezTo>
                  <a:pt x="77214" y="1821661"/>
                  <a:pt x="195558" y="1659421"/>
                  <a:pt x="372854" y="1557144"/>
                </a:cubicBezTo>
                <a:lnTo>
                  <a:pt x="2894564" y="99557"/>
                </a:lnTo>
                <a:cubicBezTo>
                  <a:pt x="3028047" y="22649"/>
                  <a:pt x="3175297" y="-8277"/>
                  <a:pt x="3317994" y="1872"/>
                </a:cubicBezTo>
                <a:close/>
              </a:path>
            </a:pathLst>
          </a:custGeom>
          <a:noFill/>
          <a:ln>
            <a:noFill/>
          </a:ln>
        </p:spPr>
      </p:pic>
      <p:pic>
        <p:nvPicPr>
          <p:cNvPr id="1841" name="Google Shape;1841;p218"/>
          <p:cNvPicPr preferRelativeResize="0"/>
          <p:nvPr/>
        </p:nvPicPr>
        <p:blipFill rotWithShape="1">
          <a:blip r:embed="rId4">
            <a:alphaModFix/>
          </a:blip>
          <a:srcRect b="0" l="19660" r="19660" t="0"/>
          <a:stretch/>
        </p:blipFill>
        <p:spPr>
          <a:xfrm>
            <a:off x="5465850" y="540125"/>
            <a:ext cx="3387733" cy="3721110"/>
          </a:xfrm>
          <a:custGeom>
            <a:rect b="b" l="l" r="r" t="t"/>
            <a:pathLst>
              <a:path extrusionOk="0" h="4403681" w="4009151">
                <a:moveTo>
                  <a:pt x="691157" y="1872"/>
                </a:moveTo>
                <a:cubicBezTo>
                  <a:pt x="833854" y="-8277"/>
                  <a:pt x="981104" y="22649"/>
                  <a:pt x="1114587" y="99557"/>
                </a:cubicBezTo>
                <a:lnTo>
                  <a:pt x="3636298" y="1557144"/>
                </a:lnTo>
                <a:cubicBezTo>
                  <a:pt x="3813593" y="1659421"/>
                  <a:pt x="3931937" y="1821661"/>
                  <a:pt x="3981866" y="2003436"/>
                </a:cubicBezTo>
                <a:cubicBezTo>
                  <a:pt x="3998453" y="2061930"/>
                  <a:pt x="4006012" y="2120424"/>
                  <a:pt x="4008936" y="2178918"/>
                </a:cubicBezTo>
                <a:cubicBezTo>
                  <a:pt x="4010827" y="2259779"/>
                  <a:pt x="4000345" y="2341590"/>
                  <a:pt x="3975160" y="2421072"/>
                </a:cubicBezTo>
                <a:cubicBezTo>
                  <a:pt x="3921962" y="2593733"/>
                  <a:pt x="3806466" y="2747450"/>
                  <a:pt x="3636298" y="2845437"/>
                </a:cubicBezTo>
                <a:lnTo>
                  <a:pt x="1114587" y="4303968"/>
                </a:lnTo>
                <a:cubicBezTo>
                  <a:pt x="758632" y="4509044"/>
                  <a:pt x="304781" y="4387661"/>
                  <a:pt x="100416" y="4032823"/>
                </a:cubicBezTo>
                <a:cubicBezTo>
                  <a:pt x="-105405" y="3675991"/>
                  <a:pt x="15860" y="3222220"/>
                  <a:pt x="371816" y="3016189"/>
                </a:cubicBezTo>
                <a:lnTo>
                  <a:pt x="1780957" y="2202750"/>
                </a:lnTo>
                <a:lnTo>
                  <a:pt x="371816" y="1386906"/>
                </a:lnTo>
                <a:cubicBezTo>
                  <a:pt x="15860" y="1181300"/>
                  <a:pt x="-105836" y="727528"/>
                  <a:pt x="100416" y="372161"/>
                </a:cubicBezTo>
                <a:cubicBezTo>
                  <a:pt x="228144" y="149792"/>
                  <a:pt x="453328" y="18785"/>
                  <a:pt x="691157" y="1872"/>
                </a:cubicBezTo>
                <a:close/>
              </a:path>
            </a:pathLst>
          </a:custGeom>
          <a:noFill/>
          <a:ln>
            <a:noFill/>
          </a:ln>
        </p:spPr>
      </p:pic>
      <p:sp>
        <p:nvSpPr>
          <p:cNvPr id="1842" name="Google Shape;1842;p218"/>
          <p:cNvSpPr txBox="1"/>
          <p:nvPr/>
        </p:nvSpPr>
        <p:spPr>
          <a:xfrm>
            <a:off x="366600" y="4143193"/>
            <a:ext cx="4205400" cy="378600"/>
          </a:xfrm>
          <a:prstGeom prst="rect">
            <a:avLst/>
          </a:prstGeom>
          <a:noFill/>
          <a:ln>
            <a:noFill/>
          </a:ln>
        </p:spPr>
        <p:txBody>
          <a:bodyPr anchorCtr="0" anchor="b" bIns="91425" lIns="91425" spcFirstLastPara="1" rIns="91425" wrap="square" tIns="91425">
            <a:spAutoFit/>
          </a:bodyPr>
          <a:lstStyle/>
          <a:p>
            <a:pPr indent="0" lvl="0" marL="0" rtl="0" algn="l">
              <a:lnSpc>
                <a:spcPct val="90000"/>
              </a:lnSpc>
              <a:spcBef>
                <a:spcPts val="0"/>
              </a:spcBef>
              <a:spcAft>
                <a:spcPts val="1000"/>
              </a:spcAft>
              <a:buNone/>
            </a:pPr>
            <a:r>
              <a:rPr b="1" lang="en">
                <a:solidFill>
                  <a:srgbClr val="FFFFFF"/>
                </a:solidFill>
              </a:rPr>
              <a:t>Antoine LENTSCHENER</a:t>
            </a:r>
            <a:r>
              <a:rPr b="1" lang="en">
                <a:solidFill>
                  <a:srgbClr val="FFFFFF"/>
                </a:solidFill>
              </a:rPr>
              <a:t> | February 2024,</a:t>
            </a:r>
            <a:endParaRPr b="1">
              <a:solidFill>
                <a:srgbClr val="FFFFFF"/>
              </a:solidFill>
            </a:endParaRPr>
          </a:p>
        </p:txBody>
      </p:sp>
      <p:sp>
        <p:nvSpPr>
          <p:cNvPr id="1843" name="Google Shape;1843;p218"/>
          <p:cNvSpPr/>
          <p:nvPr/>
        </p:nvSpPr>
        <p:spPr>
          <a:xfrm flipH="1">
            <a:off x="7567650" y="-189499"/>
            <a:ext cx="1510723" cy="1659389"/>
          </a:xfrm>
          <a:custGeom>
            <a:rect b="b" l="l" r="r" t="t"/>
            <a:pathLst>
              <a:path extrusionOk="0" h="6842843" w="6229785">
                <a:moveTo>
                  <a:pt x="6176966" y="3762084"/>
                </a:moveTo>
                <a:cubicBezTo>
                  <a:pt x="6216102" y="3638577"/>
                  <a:pt x="6232389" y="3511451"/>
                  <a:pt x="6229450" y="3385802"/>
                </a:cubicBezTo>
                <a:cubicBezTo>
                  <a:pt x="6224907" y="3294909"/>
                  <a:pt x="6213162" y="3204016"/>
                  <a:pt x="6187387" y="3113122"/>
                </a:cubicBezTo>
                <a:cubicBezTo>
                  <a:pt x="6109803" y="2830664"/>
                  <a:pt x="5925909" y="2578560"/>
                  <a:pt x="5650411" y="2419633"/>
                </a:cubicBezTo>
                <a:lnTo>
                  <a:pt x="1731947" y="154700"/>
                </a:lnTo>
                <a:cubicBezTo>
                  <a:pt x="1178831" y="-163985"/>
                  <a:pt x="473596" y="25437"/>
                  <a:pt x="156036" y="578298"/>
                </a:cubicBezTo>
                <a:cubicBezTo>
                  <a:pt x="-164458" y="1130500"/>
                  <a:pt x="24644" y="1835612"/>
                  <a:pt x="577761" y="2155102"/>
                </a:cubicBezTo>
                <a:lnTo>
                  <a:pt x="2767414" y="3422835"/>
                </a:lnTo>
                <a:lnTo>
                  <a:pt x="577761" y="4686831"/>
                </a:lnTo>
                <a:cubicBezTo>
                  <a:pt x="24644" y="5006981"/>
                  <a:pt x="-163787" y="5712092"/>
                  <a:pt x="156036" y="6266570"/>
                </a:cubicBezTo>
                <a:cubicBezTo>
                  <a:pt x="473596" y="6817949"/>
                  <a:pt x="1178831" y="7006566"/>
                  <a:pt x="1731947" y="6687899"/>
                </a:cubicBezTo>
                <a:lnTo>
                  <a:pt x="5650412" y="4421501"/>
                </a:lnTo>
                <a:cubicBezTo>
                  <a:pt x="5914834" y="4269239"/>
                  <a:pt x="6094303" y="4030380"/>
                  <a:pt x="6176966" y="3762084"/>
                </a:cubicBezTo>
              </a:path>
            </a:pathLst>
          </a:custGeom>
          <a:gradFill>
            <a:gsLst>
              <a:gs pos="0">
                <a:srgbClr val="29B5E8"/>
              </a:gs>
              <a:gs pos="100000">
                <a:srgbClr val="168BC0"/>
              </a:gs>
            </a:gsLst>
            <a:lin ang="599886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844" name="Google Shape;1844;p218"/>
          <p:cNvSpPr txBox="1"/>
          <p:nvPr/>
        </p:nvSpPr>
        <p:spPr>
          <a:xfrm>
            <a:off x="415000" y="1451850"/>
            <a:ext cx="5461800" cy="690000"/>
          </a:xfrm>
          <a:prstGeom prst="rect">
            <a:avLst/>
          </a:prstGeom>
          <a:noFill/>
          <a:ln>
            <a:noFill/>
          </a:ln>
        </p:spPr>
        <p:txBody>
          <a:bodyPr anchorCtr="0" anchor="t" bIns="68550" lIns="0" spcFirstLastPara="1" rIns="68550" wrap="square" tIns="68550">
            <a:noAutofit/>
          </a:bodyPr>
          <a:lstStyle/>
          <a:p>
            <a:pPr indent="0" lvl="0" marL="0" rtl="0" algn="l">
              <a:lnSpc>
                <a:spcPct val="80000"/>
              </a:lnSpc>
              <a:spcBef>
                <a:spcPts val="0"/>
              </a:spcBef>
              <a:spcAft>
                <a:spcPts val="0"/>
              </a:spcAft>
              <a:buNone/>
            </a:pPr>
            <a:r>
              <a:rPr lang="en" sz="3900">
                <a:solidFill>
                  <a:srgbClr val="FFFFFF"/>
                </a:solidFill>
                <a:latin typeface="Montserrat ExtraBold"/>
                <a:ea typeface="Montserrat ExtraBold"/>
                <a:cs typeface="Montserrat ExtraBold"/>
                <a:sym typeface="Montserrat ExtraBold"/>
              </a:rPr>
              <a:t>HOW </a:t>
            </a:r>
            <a:r>
              <a:rPr lang="en" sz="3900">
                <a:solidFill>
                  <a:srgbClr val="FFFFFF"/>
                </a:solidFill>
                <a:latin typeface="Montserrat ExtraBold"/>
                <a:ea typeface="Montserrat ExtraBold"/>
                <a:cs typeface="Montserrat ExtraBold"/>
                <a:sym typeface="Montserrat ExtraBold"/>
              </a:rPr>
              <a:t>SNOWFLAKE MEETS</a:t>
            </a:r>
            <a:r>
              <a:rPr lang="en" sz="3900">
                <a:solidFill>
                  <a:srgbClr val="11567F"/>
                </a:solidFill>
                <a:latin typeface="Montserrat ExtraBold"/>
                <a:ea typeface="Montserrat ExtraBold"/>
                <a:cs typeface="Montserrat ExtraBold"/>
                <a:sym typeface="Montserrat ExtraBold"/>
              </a:rPr>
              <a:t> </a:t>
            </a:r>
            <a:r>
              <a:rPr lang="en" sz="3900">
                <a:solidFill>
                  <a:srgbClr val="262626"/>
                </a:solidFill>
                <a:latin typeface="Montserrat ExtraBold"/>
                <a:ea typeface="Montserrat ExtraBold"/>
                <a:cs typeface="Montserrat ExtraBold"/>
                <a:sym typeface="Montserrat ExtraBold"/>
              </a:rPr>
              <a:t>ASSET MANAGEMENT CHALLENGES</a:t>
            </a:r>
            <a:endParaRPr sz="3900">
              <a:solidFill>
                <a:srgbClr val="262626"/>
              </a:solidFill>
              <a:latin typeface="Montserrat ExtraBold"/>
              <a:ea typeface="Montserrat ExtraBold"/>
              <a:cs typeface="Montserrat ExtraBold"/>
              <a:sym typeface="Montserrat ExtraBold"/>
            </a:endParaRPr>
          </a:p>
        </p:txBody>
      </p:sp>
      <p:sp>
        <p:nvSpPr>
          <p:cNvPr id="1845" name="Google Shape;1845;p218"/>
          <p:cNvSpPr txBox="1"/>
          <p:nvPr/>
        </p:nvSpPr>
        <p:spPr>
          <a:xfrm>
            <a:off x="358200" y="3440575"/>
            <a:ext cx="48201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700">
                <a:solidFill>
                  <a:srgbClr val="FFFFFF"/>
                </a:solidFill>
                <a:latin typeface="Montserrat ExtraBold"/>
                <a:ea typeface="Montserrat ExtraBold"/>
                <a:cs typeface="Montserrat ExtraBold"/>
                <a:sym typeface="Montserrat ExtraBold"/>
              </a:rPr>
              <a:t>DEMO</a:t>
            </a:r>
            <a:endParaRPr sz="13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27"/>
          <p:cNvSpPr txBox="1"/>
          <p:nvPr/>
        </p:nvSpPr>
        <p:spPr>
          <a:xfrm>
            <a:off x="7899702" y="1203051"/>
            <a:ext cx="568500" cy="3879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i="0" lang="en" u="none" cap="none" strike="noStrike">
                <a:solidFill>
                  <a:schemeClr val="accent1"/>
                </a:solidFill>
              </a:rPr>
              <a:t>Use</a:t>
            </a:r>
            <a:br>
              <a:rPr b="1" i="0" lang="en" u="none" cap="none" strike="noStrike">
                <a:solidFill>
                  <a:schemeClr val="accent1"/>
                </a:solidFill>
              </a:rPr>
            </a:br>
            <a:r>
              <a:rPr b="1" i="0" lang="en" u="none" cap="none" strike="noStrike">
                <a:solidFill>
                  <a:schemeClr val="accent1"/>
                </a:solidFill>
              </a:rPr>
              <a:t>Cases</a:t>
            </a:r>
            <a:endParaRPr sz="2000">
              <a:solidFill>
                <a:schemeClr val="accent1"/>
              </a:solidFill>
            </a:endParaRPr>
          </a:p>
        </p:txBody>
      </p:sp>
      <p:grpSp>
        <p:nvGrpSpPr>
          <p:cNvPr id="2029" name="Google Shape;2029;p227"/>
          <p:cNvGrpSpPr/>
          <p:nvPr/>
        </p:nvGrpSpPr>
        <p:grpSpPr>
          <a:xfrm>
            <a:off x="7956757" y="1709267"/>
            <a:ext cx="457200" cy="457200"/>
            <a:chOff x="7286311" y="1556867"/>
            <a:chExt cx="457200" cy="457200"/>
          </a:xfrm>
        </p:grpSpPr>
        <p:sp>
          <p:nvSpPr>
            <p:cNvPr id="2030" name="Google Shape;2030;p227"/>
            <p:cNvSpPr/>
            <p:nvPr/>
          </p:nvSpPr>
          <p:spPr>
            <a:xfrm>
              <a:off x="7286311" y="1556867"/>
              <a:ext cx="457200" cy="457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grpSp>
          <p:nvGrpSpPr>
            <p:cNvPr id="2031" name="Google Shape;2031;p227"/>
            <p:cNvGrpSpPr/>
            <p:nvPr/>
          </p:nvGrpSpPr>
          <p:grpSpPr>
            <a:xfrm>
              <a:off x="7377735" y="1648307"/>
              <a:ext cx="274354" cy="274320"/>
              <a:chOff x="3810489" y="1809749"/>
              <a:chExt cx="1524189" cy="1524000"/>
            </a:xfrm>
          </p:grpSpPr>
          <p:sp>
            <p:nvSpPr>
              <p:cNvPr id="2032" name="Google Shape;2032;p227"/>
              <p:cNvSpPr/>
              <p:nvPr/>
            </p:nvSpPr>
            <p:spPr>
              <a:xfrm>
                <a:off x="3810489" y="1809749"/>
                <a:ext cx="1524189" cy="1524000"/>
              </a:xfrm>
              <a:custGeom>
                <a:rect b="b" l="l" r="r" t="t"/>
                <a:pathLst>
                  <a:path extrusionOk="0" h="1524000" w="1524189">
                    <a:moveTo>
                      <a:pt x="143723" y="760571"/>
                    </a:moveTo>
                    <a:lnTo>
                      <a:pt x="143723" y="849630"/>
                    </a:lnTo>
                    <a:lnTo>
                      <a:pt x="30851" y="907733"/>
                    </a:lnTo>
                    <a:cubicBezTo>
                      <a:pt x="17034" y="915232"/>
                      <a:pt x="6757" y="927906"/>
                      <a:pt x="2276" y="942975"/>
                    </a:cubicBezTo>
                    <a:cubicBezTo>
                      <a:pt x="-2136" y="958987"/>
                      <a:pt x="-83" y="976084"/>
                      <a:pt x="7991" y="990600"/>
                    </a:cubicBezTo>
                    <a:lnTo>
                      <a:pt x="184680" y="1295876"/>
                    </a:lnTo>
                    <a:cubicBezTo>
                      <a:pt x="195001" y="1314345"/>
                      <a:pt x="214481" y="1325813"/>
                      <a:pt x="235639" y="1325880"/>
                    </a:cubicBezTo>
                    <a:cubicBezTo>
                      <a:pt x="245175" y="1324937"/>
                      <a:pt x="254334" y="1321670"/>
                      <a:pt x="262309" y="1316355"/>
                    </a:cubicBezTo>
                    <a:lnTo>
                      <a:pt x="369941" y="1258253"/>
                    </a:lnTo>
                    <a:cubicBezTo>
                      <a:pt x="414255" y="1296372"/>
                      <a:pt x="464222" y="1327385"/>
                      <a:pt x="518055" y="1350169"/>
                    </a:cubicBezTo>
                    <a:lnTo>
                      <a:pt x="518055" y="1464945"/>
                    </a:lnTo>
                    <a:cubicBezTo>
                      <a:pt x="518055" y="1497559"/>
                      <a:pt x="544495" y="1524000"/>
                      <a:pt x="577110" y="1524000"/>
                    </a:cubicBezTo>
                    <a:lnTo>
                      <a:pt x="932964" y="1524000"/>
                    </a:lnTo>
                    <a:cubicBezTo>
                      <a:pt x="965454" y="1523686"/>
                      <a:pt x="991705" y="1497435"/>
                      <a:pt x="992019" y="1464945"/>
                    </a:cubicBezTo>
                    <a:lnTo>
                      <a:pt x="992019" y="1350645"/>
                    </a:lnTo>
                    <a:cubicBezTo>
                      <a:pt x="1049579" y="1327299"/>
                      <a:pt x="1103595" y="1296038"/>
                      <a:pt x="1152515" y="1257776"/>
                    </a:cubicBezTo>
                    <a:lnTo>
                      <a:pt x="1261577" y="1316355"/>
                    </a:lnTo>
                    <a:cubicBezTo>
                      <a:pt x="1270340" y="1321194"/>
                      <a:pt x="1280150" y="1323804"/>
                      <a:pt x="1290152" y="1323975"/>
                    </a:cubicBezTo>
                    <a:cubicBezTo>
                      <a:pt x="1311307" y="1323908"/>
                      <a:pt x="1330785" y="1312440"/>
                      <a:pt x="1341110" y="1293971"/>
                    </a:cubicBezTo>
                    <a:lnTo>
                      <a:pt x="1517323" y="989171"/>
                    </a:lnTo>
                    <a:cubicBezTo>
                      <a:pt x="1532572" y="959663"/>
                      <a:pt x="1521600" y="923377"/>
                      <a:pt x="1492558" y="907256"/>
                    </a:cubicBezTo>
                    <a:lnTo>
                      <a:pt x="1387783" y="850106"/>
                    </a:lnTo>
                    <a:cubicBezTo>
                      <a:pt x="1390564" y="819710"/>
                      <a:pt x="1391669" y="789184"/>
                      <a:pt x="1391117" y="758666"/>
                    </a:cubicBezTo>
                    <a:cubicBezTo>
                      <a:pt x="1391117" y="727710"/>
                      <a:pt x="1391117" y="698183"/>
                      <a:pt x="1388259" y="669608"/>
                    </a:cubicBezTo>
                    <a:lnTo>
                      <a:pt x="1493034" y="610076"/>
                    </a:lnTo>
                    <a:cubicBezTo>
                      <a:pt x="1507131" y="602222"/>
                      <a:pt x="1517437" y="588992"/>
                      <a:pt x="1521609" y="573405"/>
                    </a:cubicBezTo>
                    <a:cubicBezTo>
                      <a:pt x="1525495" y="558300"/>
                      <a:pt x="1523447" y="542282"/>
                      <a:pt x="1515894" y="528638"/>
                    </a:cubicBezTo>
                    <a:lnTo>
                      <a:pt x="1339586" y="229553"/>
                    </a:lnTo>
                    <a:cubicBezTo>
                      <a:pt x="1328795" y="211445"/>
                      <a:pt x="1309230" y="200396"/>
                      <a:pt x="1288151" y="200501"/>
                    </a:cubicBezTo>
                    <a:cubicBezTo>
                      <a:pt x="1278550" y="200549"/>
                      <a:pt x="1269092" y="202831"/>
                      <a:pt x="1260529" y="207169"/>
                    </a:cubicBezTo>
                    <a:lnTo>
                      <a:pt x="1153373" y="265748"/>
                    </a:lnTo>
                    <a:cubicBezTo>
                      <a:pt x="1104586" y="226409"/>
                      <a:pt x="1050369" y="194328"/>
                      <a:pt x="992400" y="170498"/>
                    </a:cubicBezTo>
                    <a:lnTo>
                      <a:pt x="992400" y="59055"/>
                    </a:lnTo>
                    <a:cubicBezTo>
                      <a:pt x="992086" y="26422"/>
                      <a:pt x="965597" y="103"/>
                      <a:pt x="932964" y="0"/>
                    </a:cubicBezTo>
                    <a:lnTo>
                      <a:pt x="578063" y="0"/>
                    </a:lnTo>
                    <a:cubicBezTo>
                      <a:pt x="545447" y="0"/>
                      <a:pt x="519008" y="26440"/>
                      <a:pt x="519008" y="59055"/>
                    </a:cubicBezTo>
                    <a:lnTo>
                      <a:pt x="519008" y="171926"/>
                    </a:lnTo>
                    <a:cubicBezTo>
                      <a:pt x="465068" y="194861"/>
                      <a:pt x="415108" y="226207"/>
                      <a:pt x="370989" y="264795"/>
                    </a:cubicBezTo>
                    <a:lnTo>
                      <a:pt x="275739" y="208598"/>
                    </a:lnTo>
                    <a:cubicBezTo>
                      <a:pt x="266617" y="203324"/>
                      <a:pt x="256272" y="200532"/>
                      <a:pt x="245735" y="200501"/>
                    </a:cubicBezTo>
                    <a:cubicBezTo>
                      <a:pt x="224780" y="200390"/>
                      <a:pt x="205356" y="211464"/>
                      <a:pt x="194777" y="229553"/>
                    </a:cubicBezTo>
                    <a:lnTo>
                      <a:pt x="17516" y="528638"/>
                    </a:lnTo>
                    <a:cubicBezTo>
                      <a:pt x="8645" y="542864"/>
                      <a:pt x="6386" y="560241"/>
                      <a:pt x="11325" y="576263"/>
                    </a:cubicBezTo>
                    <a:cubicBezTo>
                      <a:pt x="15734" y="591608"/>
                      <a:pt x="25996" y="604608"/>
                      <a:pt x="39900" y="612458"/>
                    </a:cubicBezTo>
                    <a:lnTo>
                      <a:pt x="149438" y="674370"/>
                    </a:lnTo>
                    <a:cubicBezTo>
                      <a:pt x="146032" y="702985"/>
                      <a:pt x="144125" y="731757"/>
                      <a:pt x="143723" y="760571"/>
                    </a:cubicBezTo>
                    <a:close/>
                    <a:moveTo>
                      <a:pt x="595208" y="1250633"/>
                    </a:moveTo>
                    <a:cubicBezTo>
                      <a:pt x="536375" y="1231783"/>
                      <a:pt x="482400" y="1200236"/>
                      <a:pt x="437093" y="1158240"/>
                    </a:cubicBezTo>
                    <a:lnTo>
                      <a:pt x="414709" y="1141095"/>
                    </a:lnTo>
                    <a:cubicBezTo>
                      <a:pt x="404339" y="1132704"/>
                      <a:pt x="391380" y="1128151"/>
                      <a:pt x="378038" y="1128236"/>
                    </a:cubicBezTo>
                    <a:cubicBezTo>
                      <a:pt x="368062" y="1128160"/>
                      <a:pt x="358229" y="1130618"/>
                      <a:pt x="349463" y="1135380"/>
                    </a:cubicBezTo>
                    <a:lnTo>
                      <a:pt x="258499" y="1183005"/>
                    </a:lnTo>
                    <a:lnTo>
                      <a:pt x="139913" y="982980"/>
                    </a:lnTo>
                    <a:lnTo>
                      <a:pt x="228019" y="935355"/>
                    </a:lnTo>
                    <a:cubicBezTo>
                      <a:pt x="248702" y="925482"/>
                      <a:pt x="261729" y="904454"/>
                      <a:pt x="261356" y="881539"/>
                    </a:cubicBezTo>
                    <a:lnTo>
                      <a:pt x="261356" y="758666"/>
                    </a:lnTo>
                    <a:cubicBezTo>
                      <a:pt x="260404" y="741216"/>
                      <a:pt x="260404" y="723729"/>
                      <a:pt x="261356" y="706279"/>
                    </a:cubicBezTo>
                    <a:cubicBezTo>
                      <a:pt x="264768" y="683896"/>
                      <a:pt x="266519" y="661292"/>
                      <a:pt x="266595" y="638651"/>
                    </a:cubicBezTo>
                    <a:cubicBezTo>
                      <a:pt x="266623" y="617345"/>
                      <a:pt x="255152" y="597680"/>
                      <a:pt x="236591" y="587216"/>
                    </a:cubicBezTo>
                    <a:lnTo>
                      <a:pt x="149438" y="536734"/>
                    </a:lnTo>
                    <a:lnTo>
                      <a:pt x="265643" y="340043"/>
                    </a:lnTo>
                    <a:lnTo>
                      <a:pt x="347081" y="387668"/>
                    </a:lnTo>
                    <a:cubicBezTo>
                      <a:pt x="368544" y="400345"/>
                      <a:pt x="395679" y="398053"/>
                      <a:pt x="414709" y="381953"/>
                    </a:cubicBezTo>
                    <a:lnTo>
                      <a:pt x="419471" y="378143"/>
                    </a:lnTo>
                    <a:cubicBezTo>
                      <a:pt x="469289" y="329495"/>
                      <a:pt x="529323" y="292564"/>
                      <a:pt x="595208" y="270034"/>
                    </a:cubicBezTo>
                    <a:cubicBezTo>
                      <a:pt x="619713" y="262414"/>
                      <a:pt x="636594" y="239970"/>
                      <a:pt x="637118" y="214313"/>
                    </a:cubicBezTo>
                    <a:lnTo>
                      <a:pt x="637118" y="119063"/>
                    </a:lnTo>
                    <a:lnTo>
                      <a:pt x="875243" y="119063"/>
                    </a:lnTo>
                    <a:lnTo>
                      <a:pt x="875243" y="214313"/>
                    </a:lnTo>
                    <a:cubicBezTo>
                      <a:pt x="875260" y="240204"/>
                      <a:pt x="892010" y="263115"/>
                      <a:pt x="916676" y="270986"/>
                    </a:cubicBezTo>
                    <a:cubicBezTo>
                      <a:pt x="988314" y="294206"/>
                      <a:pt x="1054217" y="332351"/>
                      <a:pt x="1110034" y="382905"/>
                    </a:cubicBezTo>
                    <a:cubicBezTo>
                      <a:pt x="1128750" y="398690"/>
                      <a:pt x="1155239" y="401339"/>
                      <a:pt x="1176709" y="389573"/>
                    </a:cubicBezTo>
                    <a:lnTo>
                      <a:pt x="1268149" y="341948"/>
                    </a:lnTo>
                    <a:lnTo>
                      <a:pt x="1384830" y="540068"/>
                    </a:lnTo>
                    <a:lnTo>
                      <a:pt x="1294914" y="590550"/>
                    </a:lnTo>
                    <a:cubicBezTo>
                      <a:pt x="1271349" y="603669"/>
                      <a:pt x="1259910" y="631283"/>
                      <a:pt x="1267292" y="657225"/>
                    </a:cubicBezTo>
                    <a:cubicBezTo>
                      <a:pt x="1273045" y="691838"/>
                      <a:pt x="1275445" y="726926"/>
                      <a:pt x="1274435" y="762000"/>
                    </a:cubicBezTo>
                    <a:cubicBezTo>
                      <a:pt x="1275216" y="799142"/>
                      <a:pt x="1272664" y="836279"/>
                      <a:pt x="1266815" y="872966"/>
                    </a:cubicBezTo>
                    <a:cubicBezTo>
                      <a:pt x="1260729" y="898764"/>
                      <a:pt x="1272883" y="925408"/>
                      <a:pt x="1296343" y="937736"/>
                    </a:cubicBezTo>
                    <a:lnTo>
                      <a:pt x="1384449" y="985361"/>
                    </a:lnTo>
                    <a:lnTo>
                      <a:pt x="1267292" y="1187768"/>
                    </a:lnTo>
                    <a:lnTo>
                      <a:pt x="1176328" y="1140143"/>
                    </a:lnTo>
                    <a:cubicBezTo>
                      <a:pt x="1167555" y="1135390"/>
                      <a:pt x="1157726" y="1132932"/>
                      <a:pt x="1147753" y="1132999"/>
                    </a:cubicBezTo>
                    <a:cubicBezTo>
                      <a:pt x="1134494" y="1132961"/>
                      <a:pt x="1121607" y="1137314"/>
                      <a:pt x="1111082" y="1145381"/>
                    </a:cubicBezTo>
                    <a:cubicBezTo>
                      <a:pt x="1055027" y="1195159"/>
                      <a:pt x="989162" y="1232640"/>
                      <a:pt x="917724" y="1255395"/>
                    </a:cubicBezTo>
                    <a:cubicBezTo>
                      <a:pt x="892474" y="1262729"/>
                      <a:pt x="875041" y="1285780"/>
                      <a:pt x="874862" y="1312069"/>
                    </a:cubicBezTo>
                    <a:lnTo>
                      <a:pt x="874862" y="1404938"/>
                    </a:lnTo>
                    <a:lnTo>
                      <a:pt x="636737" y="1404938"/>
                    </a:lnTo>
                    <a:lnTo>
                      <a:pt x="636737" y="1309688"/>
                    </a:lnTo>
                    <a:cubicBezTo>
                      <a:pt x="637771" y="1282894"/>
                      <a:pt x="620769" y="1258719"/>
                      <a:pt x="595208" y="12506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33" name="Google Shape;2033;p227"/>
              <p:cNvSpPr/>
              <p:nvPr/>
            </p:nvSpPr>
            <p:spPr>
              <a:xfrm>
                <a:off x="4227956" y="2227135"/>
                <a:ext cx="689228" cy="689229"/>
              </a:xfrm>
              <a:custGeom>
                <a:rect b="b" l="l" r="r" t="t"/>
                <a:pathLst>
                  <a:path extrusionOk="0" h="689229" w="689228">
                    <a:moveTo>
                      <a:pt x="344519" y="689229"/>
                    </a:moveTo>
                    <a:cubicBezTo>
                      <a:pt x="154194" y="689172"/>
                      <a:pt x="-52" y="534845"/>
                      <a:pt x="0" y="344519"/>
                    </a:cubicBezTo>
                    <a:cubicBezTo>
                      <a:pt x="52" y="154194"/>
                      <a:pt x="154384" y="-52"/>
                      <a:pt x="344710" y="0"/>
                    </a:cubicBezTo>
                    <a:cubicBezTo>
                      <a:pt x="535000" y="52"/>
                      <a:pt x="689229" y="154326"/>
                      <a:pt x="689229" y="344615"/>
                    </a:cubicBezTo>
                    <a:cubicBezTo>
                      <a:pt x="689020" y="534890"/>
                      <a:pt x="534791" y="689067"/>
                      <a:pt x="344519" y="689229"/>
                    </a:cubicBezTo>
                    <a:close/>
                    <a:moveTo>
                      <a:pt x="344519" y="108204"/>
                    </a:moveTo>
                    <a:cubicBezTo>
                      <a:pt x="213953" y="108204"/>
                      <a:pt x="108109" y="214049"/>
                      <a:pt x="108109" y="344615"/>
                    </a:cubicBezTo>
                    <a:cubicBezTo>
                      <a:pt x="108109" y="475180"/>
                      <a:pt x="213953" y="581025"/>
                      <a:pt x="344519" y="581025"/>
                    </a:cubicBezTo>
                    <a:cubicBezTo>
                      <a:pt x="475085" y="581025"/>
                      <a:pt x="580930" y="475180"/>
                      <a:pt x="580930" y="344615"/>
                    </a:cubicBezTo>
                    <a:cubicBezTo>
                      <a:pt x="580720" y="214135"/>
                      <a:pt x="474998" y="108414"/>
                      <a:pt x="344519" y="1082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grpSp>
      </p:grpSp>
      <p:sp>
        <p:nvSpPr>
          <p:cNvPr id="2034" name="Google Shape;2034;p227"/>
          <p:cNvSpPr txBox="1"/>
          <p:nvPr/>
        </p:nvSpPr>
        <p:spPr>
          <a:xfrm>
            <a:off x="7522895" y="2298450"/>
            <a:ext cx="1322100" cy="124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lang="en" sz="1000">
                <a:solidFill>
                  <a:schemeClr val="dk1"/>
                </a:solidFill>
              </a:rPr>
              <a:t>Quantitative Research</a:t>
            </a:r>
            <a:endParaRPr b="1" sz="1000">
              <a:solidFill>
                <a:schemeClr val="dk1"/>
              </a:solidFill>
            </a:endParaRPr>
          </a:p>
          <a:p>
            <a:pPr indent="0" lvl="0" marL="0" marR="0" rtl="0" algn="ctr">
              <a:lnSpc>
                <a:spcPct val="90000"/>
              </a:lnSpc>
              <a:spcBef>
                <a:spcPts val="800"/>
              </a:spcBef>
              <a:spcAft>
                <a:spcPts val="0"/>
              </a:spcAft>
              <a:buClr>
                <a:srgbClr val="262626"/>
              </a:buClr>
              <a:buSzPts val="900"/>
              <a:buFont typeface="Calibri"/>
              <a:buNone/>
            </a:pPr>
            <a:r>
              <a:rPr b="1" lang="en" sz="1000">
                <a:solidFill>
                  <a:schemeClr val="dk1"/>
                </a:solidFill>
              </a:rPr>
              <a:t>Investment Analytics</a:t>
            </a:r>
            <a:endParaRPr b="1" sz="1000">
              <a:solidFill>
                <a:schemeClr val="dk1"/>
              </a:solidFill>
            </a:endParaRPr>
          </a:p>
          <a:p>
            <a:pPr indent="0" lvl="0" marL="0" marR="0" rtl="0" algn="ctr">
              <a:lnSpc>
                <a:spcPct val="90000"/>
              </a:lnSpc>
              <a:spcBef>
                <a:spcPts val="800"/>
              </a:spcBef>
              <a:spcAft>
                <a:spcPts val="0"/>
              </a:spcAft>
              <a:buClr>
                <a:srgbClr val="262626"/>
              </a:buClr>
              <a:buSzPts val="900"/>
              <a:buFont typeface="Calibri"/>
              <a:buNone/>
            </a:pPr>
            <a:r>
              <a:rPr b="1" lang="en" sz="1000">
                <a:solidFill>
                  <a:schemeClr val="dk1"/>
                </a:solidFill>
              </a:rPr>
              <a:t>Investor 360</a:t>
            </a:r>
            <a:endParaRPr b="1" sz="1000">
              <a:solidFill>
                <a:schemeClr val="dk1"/>
              </a:solidFill>
            </a:endParaRPr>
          </a:p>
          <a:p>
            <a:pPr indent="0" lvl="0" marL="0" marR="0" rtl="0" algn="ctr">
              <a:lnSpc>
                <a:spcPct val="90000"/>
              </a:lnSpc>
              <a:spcBef>
                <a:spcPts val="800"/>
              </a:spcBef>
              <a:spcAft>
                <a:spcPts val="0"/>
              </a:spcAft>
              <a:buClr>
                <a:srgbClr val="262626"/>
              </a:buClr>
              <a:buSzPts val="900"/>
              <a:buFont typeface="Calibri"/>
              <a:buNone/>
            </a:pPr>
            <a:r>
              <a:rPr b="1" lang="en" sz="1000">
                <a:solidFill>
                  <a:schemeClr val="dk1"/>
                </a:solidFill>
              </a:rPr>
              <a:t>ESG</a:t>
            </a:r>
            <a:endParaRPr b="1" sz="1000">
              <a:solidFill>
                <a:schemeClr val="dk1"/>
              </a:solidFill>
            </a:endParaRPr>
          </a:p>
          <a:p>
            <a:pPr indent="0" lvl="0" marL="0" marR="0" rtl="0" algn="ctr">
              <a:lnSpc>
                <a:spcPct val="90000"/>
              </a:lnSpc>
              <a:spcBef>
                <a:spcPts val="800"/>
              </a:spcBef>
              <a:spcAft>
                <a:spcPts val="800"/>
              </a:spcAft>
              <a:buClr>
                <a:srgbClr val="262626"/>
              </a:buClr>
              <a:buSzPts val="900"/>
              <a:buFont typeface="Calibri"/>
              <a:buNone/>
            </a:pPr>
            <a:r>
              <a:rPr b="1" lang="en" sz="1000">
                <a:solidFill>
                  <a:schemeClr val="dk1"/>
                </a:solidFill>
              </a:rPr>
              <a:t>Regulatory Reporting</a:t>
            </a:r>
            <a:endParaRPr b="1" sz="1000">
              <a:solidFill>
                <a:schemeClr val="dk1"/>
              </a:solidFill>
            </a:endParaRPr>
          </a:p>
        </p:txBody>
      </p:sp>
      <p:sp>
        <p:nvSpPr>
          <p:cNvPr id="2035" name="Google Shape;2035;p227"/>
          <p:cNvSpPr/>
          <p:nvPr/>
        </p:nvSpPr>
        <p:spPr>
          <a:xfrm>
            <a:off x="-5041847" y="-4183970"/>
            <a:ext cx="12255600" cy="12257100"/>
          </a:xfrm>
          <a:prstGeom prst="ellipse">
            <a:avLst/>
          </a:prstGeom>
          <a:solidFill>
            <a:srgbClr val="C2E8F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036" name="Google Shape;2036;p227"/>
          <p:cNvSpPr/>
          <p:nvPr/>
        </p:nvSpPr>
        <p:spPr>
          <a:xfrm>
            <a:off x="-3513497" y="-2655320"/>
            <a:ext cx="9198900" cy="9199800"/>
          </a:xfrm>
          <a:prstGeom prst="ellipse">
            <a:avLst/>
          </a:prstGeom>
          <a:solidFill>
            <a:schemeClr val="accent1">
              <a:alpha val="149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pic>
        <p:nvPicPr>
          <p:cNvPr id="2037" name="Google Shape;2037;p227"/>
          <p:cNvPicPr preferRelativeResize="0"/>
          <p:nvPr/>
        </p:nvPicPr>
        <p:blipFill>
          <a:blip r:embed="rId3">
            <a:alphaModFix amt="32000"/>
          </a:blip>
          <a:stretch>
            <a:fillRect/>
          </a:stretch>
        </p:blipFill>
        <p:spPr>
          <a:xfrm>
            <a:off x="-5428413" y="-4805737"/>
            <a:ext cx="13028648" cy="13648476"/>
          </a:xfrm>
          <a:prstGeom prst="rect">
            <a:avLst/>
          </a:prstGeom>
          <a:noFill/>
          <a:ln>
            <a:noFill/>
          </a:ln>
        </p:spPr>
      </p:pic>
      <p:sp>
        <p:nvSpPr>
          <p:cNvPr id="2038" name="Google Shape;2038;p227"/>
          <p:cNvSpPr/>
          <p:nvPr/>
        </p:nvSpPr>
        <p:spPr>
          <a:xfrm>
            <a:off x="-1194197" y="-335570"/>
            <a:ext cx="4560300" cy="4560300"/>
          </a:xfrm>
          <a:prstGeom prst="ellipse">
            <a:avLst/>
          </a:prstGeom>
          <a:solidFill>
            <a:schemeClr val="accent1">
              <a:alpha val="149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rPr lang="en" sz="1800">
                <a:solidFill>
                  <a:schemeClr val="dk1"/>
                </a:solidFill>
                <a:latin typeface="Lato"/>
                <a:ea typeface="Lato"/>
                <a:cs typeface="Lato"/>
                <a:sym typeface="Lato"/>
              </a:rPr>
              <a:t>                </a:t>
            </a:r>
            <a:endParaRPr b="0" i="0" sz="1800" u="none" cap="none" strike="noStrike">
              <a:solidFill>
                <a:schemeClr val="dk1"/>
              </a:solidFill>
              <a:latin typeface="Lato"/>
              <a:ea typeface="Lato"/>
              <a:cs typeface="Lato"/>
              <a:sym typeface="Lato"/>
            </a:endParaRPr>
          </a:p>
        </p:txBody>
      </p:sp>
      <p:sp>
        <p:nvSpPr>
          <p:cNvPr id="2039" name="Google Shape;2039;p227"/>
          <p:cNvSpPr/>
          <p:nvPr/>
        </p:nvSpPr>
        <p:spPr>
          <a:xfrm>
            <a:off x="215599" y="1074550"/>
            <a:ext cx="1740600" cy="1740600"/>
          </a:xfrm>
          <a:prstGeom prst="ellipse">
            <a:avLst/>
          </a:prstGeom>
          <a:solidFill>
            <a:schemeClr val="accent1">
              <a:alpha val="149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040" name="Google Shape;2040;p227"/>
          <p:cNvSpPr txBox="1"/>
          <p:nvPr/>
        </p:nvSpPr>
        <p:spPr>
          <a:xfrm>
            <a:off x="672940" y="1314783"/>
            <a:ext cx="8259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262626"/>
              </a:buClr>
              <a:buSzPts val="900"/>
              <a:buFont typeface="Calibri"/>
              <a:buNone/>
            </a:pPr>
            <a:r>
              <a:rPr b="1" i="0" lang="en" sz="1000" u="none" cap="none" strike="noStrike">
                <a:solidFill>
                  <a:schemeClr val="dk1"/>
                </a:solidFill>
                <a:latin typeface="Arial"/>
                <a:ea typeface="Arial"/>
                <a:cs typeface="Arial"/>
                <a:sym typeface="Arial"/>
              </a:rPr>
              <a:t>Your Data</a:t>
            </a:r>
            <a:endParaRPr b="1" i="0" sz="1000" u="none" cap="none" strike="noStrike">
              <a:solidFill>
                <a:schemeClr val="dk1"/>
              </a:solidFill>
              <a:latin typeface="Arial"/>
              <a:ea typeface="Arial"/>
              <a:cs typeface="Arial"/>
              <a:sym typeface="Arial"/>
            </a:endParaRPr>
          </a:p>
        </p:txBody>
      </p:sp>
      <p:grpSp>
        <p:nvGrpSpPr>
          <p:cNvPr id="2041" name="Google Shape;2041;p227"/>
          <p:cNvGrpSpPr/>
          <p:nvPr/>
        </p:nvGrpSpPr>
        <p:grpSpPr>
          <a:xfrm>
            <a:off x="640279" y="1498903"/>
            <a:ext cx="891650" cy="891284"/>
            <a:chOff x="1226011" y="1435025"/>
            <a:chExt cx="731700" cy="731400"/>
          </a:xfrm>
        </p:grpSpPr>
        <p:sp>
          <p:nvSpPr>
            <p:cNvPr id="2042" name="Google Shape;2042;p227"/>
            <p:cNvSpPr/>
            <p:nvPr/>
          </p:nvSpPr>
          <p:spPr>
            <a:xfrm>
              <a:off x="1226011" y="1435025"/>
              <a:ext cx="7317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sp>
          <p:nvSpPr>
            <p:cNvPr id="2043" name="Google Shape;2043;p227"/>
            <p:cNvSpPr/>
            <p:nvPr/>
          </p:nvSpPr>
          <p:spPr>
            <a:xfrm>
              <a:off x="1422255" y="1591934"/>
              <a:ext cx="348151" cy="400140"/>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grpSp>
      <p:grpSp>
        <p:nvGrpSpPr>
          <p:cNvPr id="2044" name="Google Shape;2044;p227"/>
          <p:cNvGrpSpPr/>
          <p:nvPr/>
        </p:nvGrpSpPr>
        <p:grpSpPr>
          <a:xfrm>
            <a:off x="1483014" y="1341651"/>
            <a:ext cx="1470349" cy="826216"/>
            <a:chOff x="1483014" y="1113051"/>
            <a:chExt cx="1470349" cy="826216"/>
          </a:xfrm>
        </p:grpSpPr>
        <p:sp>
          <p:nvSpPr>
            <p:cNvPr id="2045" name="Google Shape;2045;p227"/>
            <p:cNvSpPr txBox="1"/>
            <p:nvPr/>
          </p:nvSpPr>
          <p:spPr>
            <a:xfrm>
              <a:off x="2312263" y="1113051"/>
              <a:ext cx="641100" cy="249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i="0" lang="en" sz="900" u="none" cap="none" strike="noStrike">
                  <a:solidFill>
                    <a:schemeClr val="dk1"/>
                  </a:solidFill>
                  <a:latin typeface="Arial"/>
                  <a:ea typeface="Arial"/>
                  <a:cs typeface="Arial"/>
                  <a:sym typeface="Arial"/>
                </a:rPr>
                <a:t>Data </a:t>
              </a:r>
              <a:br>
                <a:rPr b="1" i="0" lang="en" sz="900" u="none" cap="none" strike="noStrike">
                  <a:solidFill>
                    <a:schemeClr val="dk1"/>
                  </a:solidFill>
                  <a:latin typeface="Arial"/>
                  <a:ea typeface="Arial"/>
                  <a:cs typeface="Arial"/>
                  <a:sym typeface="Arial"/>
                </a:rPr>
              </a:br>
              <a:r>
                <a:rPr b="1" i="0" lang="en" sz="900" u="none" cap="none" strike="noStrike">
                  <a:solidFill>
                    <a:schemeClr val="dk1"/>
                  </a:solidFill>
                  <a:latin typeface="Arial"/>
                  <a:ea typeface="Arial"/>
                  <a:cs typeface="Arial"/>
                  <a:sym typeface="Arial"/>
                </a:rPr>
                <a:t>Providers</a:t>
              </a:r>
              <a:endParaRPr sz="900"/>
            </a:p>
          </p:txBody>
        </p:sp>
        <p:grpSp>
          <p:nvGrpSpPr>
            <p:cNvPr id="2046" name="Google Shape;2046;p227"/>
            <p:cNvGrpSpPr/>
            <p:nvPr/>
          </p:nvGrpSpPr>
          <p:grpSpPr>
            <a:xfrm>
              <a:off x="1483014" y="1482067"/>
              <a:ext cx="1368300" cy="457200"/>
              <a:chOff x="1483014" y="1482067"/>
              <a:chExt cx="1368300" cy="457200"/>
            </a:xfrm>
          </p:grpSpPr>
          <p:cxnSp>
            <p:nvCxnSpPr>
              <p:cNvPr id="2047" name="Google Shape;2047;p227"/>
              <p:cNvCxnSpPr>
                <a:endCxn id="2048" idx="6"/>
              </p:cNvCxnSpPr>
              <p:nvPr/>
            </p:nvCxnSpPr>
            <p:spPr>
              <a:xfrm>
                <a:off x="1483014" y="1710667"/>
                <a:ext cx="1368300" cy="0"/>
              </a:xfrm>
              <a:prstGeom prst="straightConnector1">
                <a:avLst/>
              </a:prstGeom>
              <a:noFill/>
              <a:ln cap="rnd" cmpd="sng" w="9525">
                <a:solidFill>
                  <a:schemeClr val="dk1"/>
                </a:solidFill>
                <a:prstDash val="dash"/>
                <a:round/>
                <a:headEnd len="sm" w="sm" type="none"/>
                <a:tailEnd len="sm" w="sm" type="none"/>
              </a:ln>
            </p:spPr>
          </p:cxnSp>
          <p:grpSp>
            <p:nvGrpSpPr>
              <p:cNvPr id="2049" name="Google Shape;2049;p227"/>
              <p:cNvGrpSpPr/>
              <p:nvPr/>
            </p:nvGrpSpPr>
            <p:grpSpPr>
              <a:xfrm>
                <a:off x="2394114" y="1482067"/>
                <a:ext cx="457200" cy="457200"/>
                <a:chOff x="2672189" y="1556867"/>
                <a:chExt cx="457200" cy="457200"/>
              </a:xfrm>
            </p:grpSpPr>
            <p:sp>
              <p:nvSpPr>
                <p:cNvPr id="2048" name="Google Shape;2048;p227"/>
                <p:cNvSpPr/>
                <p:nvPr/>
              </p:nvSpPr>
              <p:spPr>
                <a:xfrm>
                  <a:off x="2672189" y="1556867"/>
                  <a:ext cx="457200" cy="4572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sp>
              <p:nvSpPr>
                <p:cNvPr id="2050" name="Google Shape;2050;p227"/>
                <p:cNvSpPr/>
                <p:nvPr/>
              </p:nvSpPr>
              <p:spPr>
                <a:xfrm>
                  <a:off x="2764300" y="1631537"/>
                  <a:ext cx="272861" cy="300370"/>
                </a:xfrm>
                <a:custGeom>
                  <a:rect b="b" l="l" r="r" t="t"/>
                  <a:pathLst>
                    <a:path extrusionOk="0" h="8768" w="7965">
                      <a:moveTo>
                        <a:pt x="5417" y="4184"/>
                      </a:moveTo>
                      <a:lnTo>
                        <a:pt x="5057" y="4392"/>
                      </a:lnTo>
                      <a:lnTo>
                        <a:pt x="5417" y="4598"/>
                      </a:lnTo>
                      <a:cubicBezTo>
                        <a:pt x="5507" y="4650"/>
                        <a:pt x="5540" y="4766"/>
                        <a:pt x="5485" y="4857"/>
                      </a:cubicBezTo>
                      <a:cubicBezTo>
                        <a:pt x="5433" y="4947"/>
                        <a:pt x="5317" y="4977"/>
                        <a:pt x="5225" y="4925"/>
                      </a:cubicBezTo>
                      <a:lnTo>
                        <a:pt x="4579" y="4554"/>
                      </a:lnTo>
                      <a:cubicBezTo>
                        <a:pt x="4536" y="4530"/>
                        <a:pt x="4506" y="4491"/>
                        <a:pt x="4494" y="4447"/>
                      </a:cubicBezTo>
                      <a:cubicBezTo>
                        <a:pt x="4488" y="4426"/>
                        <a:pt x="4485" y="4405"/>
                        <a:pt x="4485" y="4384"/>
                      </a:cubicBezTo>
                      <a:cubicBezTo>
                        <a:pt x="4485" y="4370"/>
                        <a:pt x="4487" y="4355"/>
                        <a:pt x="4493" y="4340"/>
                      </a:cubicBezTo>
                      <a:cubicBezTo>
                        <a:pt x="4505" y="4294"/>
                        <a:pt x="4534" y="4254"/>
                        <a:pt x="4579" y="4227"/>
                      </a:cubicBezTo>
                      <a:lnTo>
                        <a:pt x="5225" y="3856"/>
                      </a:lnTo>
                      <a:cubicBezTo>
                        <a:pt x="5317" y="3804"/>
                        <a:pt x="5431" y="3835"/>
                        <a:pt x="5485" y="3924"/>
                      </a:cubicBezTo>
                      <a:cubicBezTo>
                        <a:pt x="5540" y="4016"/>
                        <a:pt x="5507" y="4132"/>
                        <a:pt x="5417" y="4184"/>
                      </a:cubicBezTo>
                      <a:close/>
                      <a:moveTo>
                        <a:pt x="5075" y="5189"/>
                      </a:moveTo>
                      <a:lnTo>
                        <a:pt x="4429" y="4818"/>
                      </a:lnTo>
                      <a:cubicBezTo>
                        <a:pt x="4393" y="4797"/>
                        <a:pt x="4356" y="4790"/>
                        <a:pt x="4319" y="4793"/>
                      </a:cubicBezTo>
                      <a:cubicBezTo>
                        <a:pt x="4221" y="4800"/>
                        <a:pt x="4142" y="4882"/>
                        <a:pt x="4142" y="4981"/>
                      </a:cubicBezTo>
                      <a:lnTo>
                        <a:pt x="4142" y="5724"/>
                      </a:lnTo>
                      <a:cubicBezTo>
                        <a:pt x="4142" y="5828"/>
                        <a:pt x="4229" y="5912"/>
                        <a:pt x="4332" y="5912"/>
                      </a:cubicBezTo>
                      <a:cubicBezTo>
                        <a:pt x="4438" y="5912"/>
                        <a:pt x="4521" y="5828"/>
                        <a:pt x="4521" y="5724"/>
                      </a:cubicBezTo>
                      <a:lnTo>
                        <a:pt x="4521" y="5308"/>
                      </a:lnTo>
                      <a:lnTo>
                        <a:pt x="4883" y="5516"/>
                      </a:lnTo>
                      <a:cubicBezTo>
                        <a:pt x="4974" y="5568"/>
                        <a:pt x="5090" y="5538"/>
                        <a:pt x="5143" y="5446"/>
                      </a:cubicBezTo>
                      <a:cubicBezTo>
                        <a:pt x="5198" y="5357"/>
                        <a:pt x="5166" y="5243"/>
                        <a:pt x="5075" y="5189"/>
                      </a:cubicBezTo>
                      <a:close/>
                      <a:moveTo>
                        <a:pt x="4331" y="4318"/>
                      </a:moveTo>
                      <a:lnTo>
                        <a:pt x="4062" y="4050"/>
                      </a:lnTo>
                      <a:cubicBezTo>
                        <a:pt x="4055" y="4043"/>
                        <a:pt x="4040" y="4035"/>
                        <a:pt x="4028" y="4035"/>
                      </a:cubicBezTo>
                      <a:lnTo>
                        <a:pt x="4010" y="4035"/>
                      </a:lnTo>
                      <a:lnTo>
                        <a:pt x="3970" y="4035"/>
                      </a:lnTo>
                      <a:lnTo>
                        <a:pt x="3951" y="4035"/>
                      </a:lnTo>
                      <a:cubicBezTo>
                        <a:pt x="3939" y="4035"/>
                        <a:pt x="3924" y="4041"/>
                        <a:pt x="3917" y="4050"/>
                      </a:cubicBezTo>
                      <a:lnTo>
                        <a:pt x="3649" y="4318"/>
                      </a:lnTo>
                      <a:cubicBezTo>
                        <a:pt x="3642" y="4325"/>
                        <a:pt x="3636" y="4340"/>
                        <a:pt x="3636" y="4352"/>
                      </a:cubicBezTo>
                      <a:lnTo>
                        <a:pt x="3636" y="4370"/>
                      </a:lnTo>
                      <a:lnTo>
                        <a:pt x="3636" y="4410"/>
                      </a:lnTo>
                      <a:lnTo>
                        <a:pt x="3636" y="4429"/>
                      </a:lnTo>
                      <a:cubicBezTo>
                        <a:pt x="3636" y="4441"/>
                        <a:pt x="3642" y="4456"/>
                        <a:pt x="3649" y="4463"/>
                      </a:cubicBezTo>
                      <a:lnTo>
                        <a:pt x="3917" y="4730"/>
                      </a:lnTo>
                      <a:cubicBezTo>
                        <a:pt x="3924" y="4738"/>
                        <a:pt x="3939" y="4745"/>
                        <a:pt x="3951" y="4745"/>
                      </a:cubicBezTo>
                      <a:lnTo>
                        <a:pt x="3970" y="4745"/>
                      </a:lnTo>
                      <a:lnTo>
                        <a:pt x="4010" y="4745"/>
                      </a:lnTo>
                      <a:lnTo>
                        <a:pt x="4028" y="4745"/>
                      </a:lnTo>
                      <a:cubicBezTo>
                        <a:pt x="4040" y="4745"/>
                        <a:pt x="4055" y="4739"/>
                        <a:pt x="4062" y="4730"/>
                      </a:cubicBezTo>
                      <a:lnTo>
                        <a:pt x="4331" y="4463"/>
                      </a:lnTo>
                      <a:cubicBezTo>
                        <a:pt x="4338" y="4456"/>
                        <a:pt x="4344" y="4441"/>
                        <a:pt x="4344" y="4429"/>
                      </a:cubicBezTo>
                      <a:lnTo>
                        <a:pt x="4344" y="4410"/>
                      </a:lnTo>
                      <a:lnTo>
                        <a:pt x="4344" y="4370"/>
                      </a:lnTo>
                      <a:lnTo>
                        <a:pt x="4344" y="4352"/>
                      </a:lnTo>
                      <a:cubicBezTo>
                        <a:pt x="4344" y="4340"/>
                        <a:pt x="4338" y="4325"/>
                        <a:pt x="4331" y="4318"/>
                      </a:cubicBezTo>
                      <a:close/>
                      <a:moveTo>
                        <a:pt x="4116" y="4392"/>
                      </a:moveTo>
                      <a:cubicBezTo>
                        <a:pt x="4116" y="4404"/>
                        <a:pt x="4108" y="4419"/>
                        <a:pt x="4101" y="4426"/>
                      </a:cubicBezTo>
                      <a:lnTo>
                        <a:pt x="4022" y="4503"/>
                      </a:lnTo>
                      <a:cubicBezTo>
                        <a:pt x="4015" y="4511"/>
                        <a:pt x="4000" y="4518"/>
                        <a:pt x="3989" y="4518"/>
                      </a:cubicBezTo>
                      <a:lnTo>
                        <a:pt x="3985" y="4518"/>
                      </a:lnTo>
                      <a:cubicBezTo>
                        <a:pt x="3975" y="4518"/>
                        <a:pt x="3960" y="4514"/>
                        <a:pt x="3952" y="4503"/>
                      </a:cubicBezTo>
                      <a:lnTo>
                        <a:pt x="3874" y="4426"/>
                      </a:lnTo>
                      <a:cubicBezTo>
                        <a:pt x="3866" y="4419"/>
                        <a:pt x="3862" y="4404"/>
                        <a:pt x="3862" y="4392"/>
                      </a:cubicBezTo>
                      <a:lnTo>
                        <a:pt x="3862" y="4389"/>
                      </a:lnTo>
                      <a:cubicBezTo>
                        <a:pt x="3862" y="4377"/>
                        <a:pt x="3866" y="4362"/>
                        <a:pt x="3874" y="4355"/>
                      </a:cubicBezTo>
                      <a:lnTo>
                        <a:pt x="3952" y="4279"/>
                      </a:lnTo>
                      <a:cubicBezTo>
                        <a:pt x="3960" y="4272"/>
                        <a:pt x="3975" y="4264"/>
                        <a:pt x="3985" y="4264"/>
                      </a:cubicBezTo>
                      <a:lnTo>
                        <a:pt x="3989" y="4264"/>
                      </a:lnTo>
                      <a:cubicBezTo>
                        <a:pt x="4000" y="4264"/>
                        <a:pt x="4015" y="4270"/>
                        <a:pt x="4022" y="4279"/>
                      </a:cubicBezTo>
                      <a:lnTo>
                        <a:pt x="4101" y="4355"/>
                      </a:lnTo>
                      <a:cubicBezTo>
                        <a:pt x="4108" y="4362"/>
                        <a:pt x="4116" y="4377"/>
                        <a:pt x="4116" y="4389"/>
                      </a:cubicBezTo>
                      <a:close/>
                      <a:moveTo>
                        <a:pt x="2904" y="3593"/>
                      </a:moveTo>
                      <a:lnTo>
                        <a:pt x="3550" y="3964"/>
                      </a:lnTo>
                      <a:cubicBezTo>
                        <a:pt x="3584" y="3983"/>
                        <a:pt x="3621" y="3991"/>
                        <a:pt x="3658" y="3988"/>
                      </a:cubicBezTo>
                      <a:cubicBezTo>
                        <a:pt x="3758" y="3981"/>
                        <a:pt x="3835" y="3899"/>
                        <a:pt x="3835" y="3798"/>
                      </a:cubicBezTo>
                      <a:lnTo>
                        <a:pt x="3835" y="3055"/>
                      </a:lnTo>
                      <a:cubicBezTo>
                        <a:pt x="3835" y="2951"/>
                        <a:pt x="3750" y="2867"/>
                        <a:pt x="3646" y="2867"/>
                      </a:cubicBezTo>
                      <a:cubicBezTo>
                        <a:pt x="3540" y="2867"/>
                        <a:pt x="3456" y="2951"/>
                        <a:pt x="3456" y="3055"/>
                      </a:cubicBezTo>
                      <a:lnTo>
                        <a:pt x="3456" y="3471"/>
                      </a:lnTo>
                      <a:lnTo>
                        <a:pt x="3094" y="3263"/>
                      </a:lnTo>
                      <a:cubicBezTo>
                        <a:pt x="3003" y="3211"/>
                        <a:pt x="2889" y="3242"/>
                        <a:pt x="2834" y="3332"/>
                      </a:cubicBezTo>
                      <a:cubicBezTo>
                        <a:pt x="2781" y="3425"/>
                        <a:pt x="2812" y="3541"/>
                        <a:pt x="2904" y="3593"/>
                      </a:cubicBezTo>
                      <a:close/>
                      <a:moveTo>
                        <a:pt x="4319" y="3988"/>
                      </a:moveTo>
                      <a:cubicBezTo>
                        <a:pt x="4356" y="3991"/>
                        <a:pt x="4395" y="3982"/>
                        <a:pt x="4429" y="3964"/>
                      </a:cubicBezTo>
                      <a:lnTo>
                        <a:pt x="5075" y="3593"/>
                      </a:lnTo>
                      <a:cubicBezTo>
                        <a:pt x="5166" y="3541"/>
                        <a:pt x="5198" y="3425"/>
                        <a:pt x="5143" y="3335"/>
                      </a:cubicBezTo>
                      <a:cubicBezTo>
                        <a:pt x="5091" y="3244"/>
                        <a:pt x="4975" y="3214"/>
                        <a:pt x="4883" y="3266"/>
                      </a:cubicBezTo>
                      <a:lnTo>
                        <a:pt x="4523" y="3474"/>
                      </a:lnTo>
                      <a:lnTo>
                        <a:pt x="4523" y="3058"/>
                      </a:lnTo>
                      <a:cubicBezTo>
                        <a:pt x="4523" y="2954"/>
                        <a:pt x="4436" y="2868"/>
                        <a:pt x="4332" y="2868"/>
                      </a:cubicBezTo>
                      <a:cubicBezTo>
                        <a:pt x="4227" y="2868"/>
                        <a:pt x="4144" y="2954"/>
                        <a:pt x="4144" y="3058"/>
                      </a:cubicBezTo>
                      <a:lnTo>
                        <a:pt x="4144" y="3801"/>
                      </a:lnTo>
                      <a:cubicBezTo>
                        <a:pt x="4142" y="3899"/>
                        <a:pt x="4221" y="3981"/>
                        <a:pt x="4319" y="3988"/>
                      </a:cubicBezTo>
                      <a:close/>
                      <a:moveTo>
                        <a:pt x="3658" y="4796"/>
                      </a:moveTo>
                      <a:cubicBezTo>
                        <a:pt x="3621" y="4791"/>
                        <a:pt x="3583" y="4799"/>
                        <a:pt x="3548" y="4820"/>
                      </a:cubicBezTo>
                      <a:lnTo>
                        <a:pt x="2903" y="5191"/>
                      </a:lnTo>
                      <a:cubicBezTo>
                        <a:pt x="2812" y="5243"/>
                        <a:pt x="2781" y="5360"/>
                        <a:pt x="2834" y="5449"/>
                      </a:cubicBezTo>
                      <a:cubicBezTo>
                        <a:pt x="2886" y="5540"/>
                        <a:pt x="3003" y="5569"/>
                        <a:pt x="3094" y="5517"/>
                      </a:cubicBezTo>
                      <a:lnTo>
                        <a:pt x="3456" y="5310"/>
                      </a:lnTo>
                      <a:lnTo>
                        <a:pt x="3456" y="5725"/>
                      </a:lnTo>
                      <a:cubicBezTo>
                        <a:pt x="3456" y="5829"/>
                        <a:pt x="3541" y="5914"/>
                        <a:pt x="3645" y="5914"/>
                      </a:cubicBezTo>
                      <a:cubicBezTo>
                        <a:pt x="3749" y="5914"/>
                        <a:pt x="3835" y="5829"/>
                        <a:pt x="3835" y="5725"/>
                      </a:cubicBezTo>
                      <a:lnTo>
                        <a:pt x="3835" y="4983"/>
                      </a:lnTo>
                      <a:cubicBezTo>
                        <a:pt x="3835" y="4882"/>
                        <a:pt x="3758" y="4800"/>
                        <a:pt x="3658" y="4796"/>
                      </a:cubicBezTo>
                      <a:close/>
                      <a:moveTo>
                        <a:pt x="3485" y="4447"/>
                      </a:moveTo>
                      <a:cubicBezTo>
                        <a:pt x="3491" y="4426"/>
                        <a:pt x="3494" y="4405"/>
                        <a:pt x="3494" y="4384"/>
                      </a:cubicBezTo>
                      <a:cubicBezTo>
                        <a:pt x="3494" y="4370"/>
                        <a:pt x="3492" y="4355"/>
                        <a:pt x="3486" y="4340"/>
                      </a:cubicBezTo>
                      <a:cubicBezTo>
                        <a:pt x="3473" y="4294"/>
                        <a:pt x="3443" y="4254"/>
                        <a:pt x="3397" y="4227"/>
                      </a:cubicBezTo>
                      <a:lnTo>
                        <a:pt x="2751" y="3856"/>
                      </a:lnTo>
                      <a:cubicBezTo>
                        <a:pt x="2660" y="3804"/>
                        <a:pt x="2543" y="3835"/>
                        <a:pt x="2491" y="3924"/>
                      </a:cubicBezTo>
                      <a:cubicBezTo>
                        <a:pt x="2439" y="4016"/>
                        <a:pt x="2469" y="4130"/>
                        <a:pt x="2559" y="4182"/>
                      </a:cubicBezTo>
                      <a:lnTo>
                        <a:pt x="2920" y="4390"/>
                      </a:lnTo>
                      <a:lnTo>
                        <a:pt x="2559" y="4597"/>
                      </a:lnTo>
                      <a:cubicBezTo>
                        <a:pt x="2469" y="4649"/>
                        <a:pt x="2438" y="4763"/>
                        <a:pt x="2491" y="4855"/>
                      </a:cubicBezTo>
                      <a:cubicBezTo>
                        <a:pt x="2543" y="4946"/>
                        <a:pt x="2660" y="4975"/>
                        <a:pt x="2751" y="4923"/>
                      </a:cubicBezTo>
                      <a:lnTo>
                        <a:pt x="3397" y="4552"/>
                      </a:lnTo>
                      <a:cubicBezTo>
                        <a:pt x="3440" y="4530"/>
                        <a:pt x="3470" y="4491"/>
                        <a:pt x="3485" y="4447"/>
                      </a:cubicBezTo>
                      <a:close/>
                      <a:moveTo>
                        <a:pt x="991" y="5155"/>
                      </a:moveTo>
                      <a:lnTo>
                        <a:pt x="991" y="3617"/>
                      </a:lnTo>
                      <a:cubicBezTo>
                        <a:pt x="991" y="3498"/>
                        <a:pt x="895" y="3401"/>
                        <a:pt x="776" y="3401"/>
                      </a:cubicBezTo>
                      <a:cubicBezTo>
                        <a:pt x="657" y="3401"/>
                        <a:pt x="561" y="3498"/>
                        <a:pt x="561" y="3617"/>
                      </a:cubicBezTo>
                      <a:lnTo>
                        <a:pt x="561" y="5155"/>
                      </a:lnTo>
                      <a:cubicBezTo>
                        <a:pt x="561" y="5274"/>
                        <a:pt x="657" y="5370"/>
                        <a:pt x="776" y="5370"/>
                      </a:cubicBezTo>
                      <a:cubicBezTo>
                        <a:pt x="895" y="5370"/>
                        <a:pt x="991" y="5274"/>
                        <a:pt x="991" y="5155"/>
                      </a:cubicBezTo>
                      <a:close/>
                      <a:moveTo>
                        <a:pt x="7406" y="5154"/>
                      </a:moveTo>
                      <a:lnTo>
                        <a:pt x="7406" y="3630"/>
                      </a:lnTo>
                      <a:cubicBezTo>
                        <a:pt x="7406" y="3511"/>
                        <a:pt x="7310" y="3415"/>
                        <a:pt x="7191" y="3415"/>
                      </a:cubicBezTo>
                      <a:cubicBezTo>
                        <a:pt x="7072" y="3415"/>
                        <a:pt x="6976" y="3511"/>
                        <a:pt x="6976" y="3630"/>
                      </a:cubicBezTo>
                      <a:lnTo>
                        <a:pt x="6976" y="5154"/>
                      </a:lnTo>
                      <a:cubicBezTo>
                        <a:pt x="6976" y="5272"/>
                        <a:pt x="7072" y="5369"/>
                        <a:pt x="7191" y="5369"/>
                      </a:cubicBezTo>
                      <a:cubicBezTo>
                        <a:pt x="7310" y="5369"/>
                        <a:pt x="7406" y="5272"/>
                        <a:pt x="7406" y="5154"/>
                      </a:cubicBezTo>
                      <a:close/>
                      <a:moveTo>
                        <a:pt x="3225" y="7650"/>
                      </a:moveTo>
                      <a:cubicBezTo>
                        <a:pt x="3284" y="7547"/>
                        <a:pt x="3248" y="7417"/>
                        <a:pt x="3146" y="7357"/>
                      </a:cubicBezTo>
                      <a:lnTo>
                        <a:pt x="1824" y="6594"/>
                      </a:lnTo>
                      <a:cubicBezTo>
                        <a:pt x="1723" y="6535"/>
                        <a:pt x="1591" y="6570"/>
                        <a:pt x="1532" y="6671"/>
                      </a:cubicBezTo>
                      <a:cubicBezTo>
                        <a:pt x="1473" y="6774"/>
                        <a:pt x="1507" y="6906"/>
                        <a:pt x="1609" y="6965"/>
                      </a:cubicBezTo>
                      <a:lnTo>
                        <a:pt x="2931" y="7729"/>
                      </a:lnTo>
                      <a:cubicBezTo>
                        <a:pt x="2965" y="7748"/>
                        <a:pt x="3002" y="7755"/>
                        <a:pt x="3039" y="7755"/>
                      </a:cubicBezTo>
                      <a:cubicBezTo>
                        <a:pt x="3113" y="7758"/>
                        <a:pt x="3186" y="7718"/>
                        <a:pt x="3225" y="7650"/>
                      </a:cubicBezTo>
                      <a:close/>
                      <a:moveTo>
                        <a:pt x="6441" y="2102"/>
                      </a:moveTo>
                      <a:cubicBezTo>
                        <a:pt x="6501" y="2000"/>
                        <a:pt x="6465" y="1867"/>
                        <a:pt x="6364" y="1808"/>
                      </a:cubicBezTo>
                      <a:lnTo>
                        <a:pt x="5044" y="1048"/>
                      </a:lnTo>
                      <a:cubicBezTo>
                        <a:pt x="4941" y="988"/>
                        <a:pt x="4809" y="1024"/>
                        <a:pt x="4750" y="1125"/>
                      </a:cubicBezTo>
                      <a:cubicBezTo>
                        <a:pt x="4690" y="1227"/>
                        <a:pt x="4726" y="1360"/>
                        <a:pt x="4828" y="1419"/>
                      </a:cubicBezTo>
                      <a:lnTo>
                        <a:pt x="6147" y="2179"/>
                      </a:lnTo>
                      <a:cubicBezTo>
                        <a:pt x="6181" y="2200"/>
                        <a:pt x="6218" y="2209"/>
                        <a:pt x="6255" y="2209"/>
                      </a:cubicBezTo>
                      <a:cubicBezTo>
                        <a:pt x="6330" y="2209"/>
                        <a:pt x="6403" y="2170"/>
                        <a:pt x="6441" y="2102"/>
                      </a:cubicBezTo>
                      <a:close/>
                      <a:moveTo>
                        <a:pt x="5038" y="7730"/>
                      </a:moveTo>
                      <a:lnTo>
                        <a:pt x="6356" y="6968"/>
                      </a:lnTo>
                      <a:cubicBezTo>
                        <a:pt x="6457" y="6909"/>
                        <a:pt x="6493" y="6778"/>
                        <a:pt x="6434" y="6676"/>
                      </a:cubicBezTo>
                      <a:cubicBezTo>
                        <a:pt x="6374" y="6573"/>
                        <a:pt x="6242" y="6538"/>
                        <a:pt x="6140" y="6597"/>
                      </a:cubicBezTo>
                      <a:lnTo>
                        <a:pt x="4823" y="7359"/>
                      </a:lnTo>
                      <a:cubicBezTo>
                        <a:pt x="4720" y="7418"/>
                        <a:pt x="4684" y="7549"/>
                        <a:pt x="4745" y="7651"/>
                      </a:cubicBezTo>
                      <a:cubicBezTo>
                        <a:pt x="4784" y="7721"/>
                        <a:pt x="4857" y="7760"/>
                        <a:pt x="4931" y="7760"/>
                      </a:cubicBezTo>
                      <a:cubicBezTo>
                        <a:pt x="4965" y="7758"/>
                        <a:pt x="5002" y="7748"/>
                        <a:pt x="5038" y="7730"/>
                      </a:cubicBezTo>
                      <a:close/>
                      <a:moveTo>
                        <a:pt x="1824" y="2178"/>
                      </a:moveTo>
                      <a:lnTo>
                        <a:pt x="3142" y="1419"/>
                      </a:lnTo>
                      <a:cubicBezTo>
                        <a:pt x="3243" y="1360"/>
                        <a:pt x="3278" y="1227"/>
                        <a:pt x="3219" y="1125"/>
                      </a:cubicBezTo>
                      <a:cubicBezTo>
                        <a:pt x="3159" y="1024"/>
                        <a:pt x="3027" y="988"/>
                        <a:pt x="2926" y="1048"/>
                      </a:cubicBezTo>
                      <a:lnTo>
                        <a:pt x="1609" y="1807"/>
                      </a:lnTo>
                      <a:cubicBezTo>
                        <a:pt x="1507" y="1866"/>
                        <a:pt x="1473" y="1998"/>
                        <a:pt x="1532" y="2101"/>
                      </a:cubicBezTo>
                      <a:cubicBezTo>
                        <a:pt x="1571" y="2169"/>
                        <a:pt x="1643" y="2207"/>
                        <a:pt x="1718" y="2207"/>
                      </a:cubicBezTo>
                      <a:cubicBezTo>
                        <a:pt x="1753" y="2207"/>
                        <a:pt x="1790" y="2199"/>
                        <a:pt x="1824" y="2178"/>
                      </a:cubicBezTo>
                      <a:close/>
                      <a:moveTo>
                        <a:pt x="7531" y="5651"/>
                      </a:moveTo>
                      <a:lnTo>
                        <a:pt x="7531" y="5651"/>
                      </a:lnTo>
                      <a:cubicBezTo>
                        <a:pt x="7274" y="5503"/>
                        <a:pt x="6961" y="5541"/>
                        <a:pt x="6750" y="5725"/>
                      </a:cubicBezTo>
                      <a:lnTo>
                        <a:pt x="6411" y="5531"/>
                      </a:lnTo>
                      <a:cubicBezTo>
                        <a:pt x="6576" y="5183"/>
                        <a:pt x="6668" y="4796"/>
                        <a:pt x="6668" y="4384"/>
                      </a:cubicBezTo>
                      <a:cubicBezTo>
                        <a:pt x="6668" y="3975"/>
                        <a:pt x="6575" y="3588"/>
                        <a:pt x="6411" y="3240"/>
                      </a:cubicBezTo>
                      <a:lnTo>
                        <a:pt x="6750" y="3045"/>
                      </a:lnTo>
                      <a:cubicBezTo>
                        <a:pt x="6873" y="3152"/>
                        <a:pt x="7031" y="3210"/>
                        <a:pt x="7192" y="3210"/>
                      </a:cubicBezTo>
                      <a:cubicBezTo>
                        <a:pt x="7308" y="3210"/>
                        <a:pt x="7426" y="3180"/>
                        <a:pt x="7531" y="3119"/>
                      </a:cubicBezTo>
                      <a:cubicBezTo>
                        <a:pt x="7853" y="2931"/>
                        <a:pt x="7965" y="2518"/>
                        <a:pt x="7779" y="2193"/>
                      </a:cubicBezTo>
                      <a:cubicBezTo>
                        <a:pt x="7592" y="1869"/>
                        <a:pt x="7178" y="1758"/>
                        <a:pt x="6852" y="1943"/>
                      </a:cubicBezTo>
                      <a:lnTo>
                        <a:pt x="6852" y="1943"/>
                      </a:lnTo>
                      <a:cubicBezTo>
                        <a:pt x="6597" y="2092"/>
                        <a:pt x="6474" y="2383"/>
                        <a:pt x="6527" y="2659"/>
                      </a:cubicBezTo>
                      <a:lnTo>
                        <a:pt x="6189" y="2853"/>
                      </a:lnTo>
                      <a:cubicBezTo>
                        <a:pt x="5743" y="2213"/>
                        <a:pt x="5027" y="1777"/>
                        <a:pt x="4206" y="1709"/>
                      </a:cubicBezTo>
                      <a:lnTo>
                        <a:pt x="4206" y="1318"/>
                      </a:lnTo>
                      <a:cubicBezTo>
                        <a:pt x="4472" y="1226"/>
                        <a:pt x="4661" y="975"/>
                        <a:pt x="4661" y="678"/>
                      </a:cubicBezTo>
                      <a:cubicBezTo>
                        <a:pt x="4661" y="305"/>
                        <a:pt x="4356" y="1"/>
                        <a:pt x="3984" y="1"/>
                      </a:cubicBezTo>
                      <a:cubicBezTo>
                        <a:pt x="3611" y="1"/>
                        <a:pt x="3306" y="305"/>
                        <a:pt x="3306" y="678"/>
                      </a:cubicBezTo>
                      <a:cubicBezTo>
                        <a:pt x="3306" y="973"/>
                        <a:pt x="3498" y="1226"/>
                        <a:pt x="3761" y="1318"/>
                      </a:cubicBezTo>
                      <a:lnTo>
                        <a:pt x="3761" y="1709"/>
                      </a:lnTo>
                      <a:cubicBezTo>
                        <a:pt x="2941" y="1775"/>
                        <a:pt x="2224" y="2213"/>
                        <a:pt x="1778" y="2853"/>
                      </a:cubicBezTo>
                      <a:lnTo>
                        <a:pt x="1441" y="2659"/>
                      </a:lnTo>
                      <a:cubicBezTo>
                        <a:pt x="1493" y="2384"/>
                        <a:pt x="1370" y="2092"/>
                        <a:pt x="1115" y="1943"/>
                      </a:cubicBezTo>
                      <a:lnTo>
                        <a:pt x="1115" y="1943"/>
                      </a:lnTo>
                      <a:cubicBezTo>
                        <a:pt x="791" y="1756"/>
                        <a:pt x="375" y="1867"/>
                        <a:pt x="188" y="2193"/>
                      </a:cubicBezTo>
                      <a:cubicBezTo>
                        <a:pt x="1" y="2515"/>
                        <a:pt x="112" y="2931"/>
                        <a:pt x="436" y="3119"/>
                      </a:cubicBezTo>
                      <a:cubicBezTo>
                        <a:pt x="541" y="3180"/>
                        <a:pt x="659" y="3210"/>
                        <a:pt x="775" y="3210"/>
                      </a:cubicBezTo>
                      <a:cubicBezTo>
                        <a:pt x="935" y="3210"/>
                        <a:pt x="1095" y="3152"/>
                        <a:pt x="1219" y="3045"/>
                      </a:cubicBezTo>
                      <a:lnTo>
                        <a:pt x="1556" y="3240"/>
                      </a:lnTo>
                      <a:cubicBezTo>
                        <a:pt x="1391" y="3587"/>
                        <a:pt x="1299" y="3975"/>
                        <a:pt x="1299" y="4384"/>
                      </a:cubicBezTo>
                      <a:cubicBezTo>
                        <a:pt x="1299" y="4796"/>
                        <a:pt x="1392" y="5180"/>
                        <a:pt x="1556" y="5531"/>
                      </a:cubicBezTo>
                      <a:lnTo>
                        <a:pt x="1219" y="5725"/>
                      </a:lnTo>
                      <a:cubicBezTo>
                        <a:pt x="1006" y="5541"/>
                        <a:pt x="693" y="5503"/>
                        <a:pt x="436" y="5651"/>
                      </a:cubicBezTo>
                      <a:lnTo>
                        <a:pt x="436" y="5651"/>
                      </a:lnTo>
                      <a:cubicBezTo>
                        <a:pt x="114" y="5838"/>
                        <a:pt x="2" y="6252"/>
                        <a:pt x="188" y="6578"/>
                      </a:cubicBezTo>
                      <a:cubicBezTo>
                        <a:pt x="314" y="6794"/>
                        <a:pt x="540" y="6915"/>
                        <a:pt x="776" y="6915"/>
                      </a:cubicBezTo>
                      <a:cubicBezTo>
                        <a:pt x="890" y="6915"/>
                        <a:pt x="1008" y="6885"/>
                        <a:pt x="1113" y="6824"/>
                      </a:cubicBezTo>
                      <a:cubicBezTo>
                        <a:pt x="1370" y="6676"/>
                        <a:pt x="1492" y="6386"/>
                        <a:pt x="1440" y="6110"/>
                      </a:cubicBezTo>
                      <a:lnTo>
                        <a:pt x="1778" y="5914"/>
                      </a:lnTo>
                      <a:cubicBezTo>
                        <a:pt x="2224" y="6555"/>
                        <a:pt x="2940" y="6991"/>
                        <a:pt x="3761" y="7060"/>
                      </a:cubicBezTo>
                      <a:lnTo>
                        <a:pt x="3761" y="7449"/>
                      </a:lnTo>
                      <a:cubicBezTo>
                        <a:pt x="3495" y="7543"/>
                        <a:pt x="3306" y="7792"/>
                        <a:pt x="3306" y="8089"/>
                      </a:cubicBezTo>
                      <a:cubicBezTo>
                        <a:pt x="3306" y="8464"/>
                        <a:pt x="3611" y="8768"/>
                        <a:pt x="3984" y="8768"/>
                      </a:cubicBezTo>
                      <a:cubicBezTo>
                        <a:pt x="4356" y="8768"/>
                        <a:pt x="4661" y="8464"/>
                        <a:pt x="4661" y="8089"/>
                      </a:cubicBezTo>
                      <a:cubicBezTo>
                        <a:pt x="4661" y="7795"/>
                        <a:pt x="4469" y="7543"/>
                        <a:pt x="4206" y="7449"/>
                      </a:cubicBezTo>
                      <a:lnTo>
                        <a:pt x="4206" y="7060"/>
                      </a:lnTo>
                      <a:cubicBezTo>
                        <a:pt x="5026" y="6993"/>
                        <a:pt x="5743" y="6555"/>
                        <a:pt x="6189" y="5914"/>
                      </a:cubicBezTo>
                      <a:lnTo>
                        <a:pt x="6526" y="6110"/>
                      </a:lnTo>
                      <a:cubicBezTo>
                        <a:pt x="6474" y="6385"/>
                        <a:pt x="6597" y="6676"/>
                        <a:pt x="6852" y="6824"/>
                      </a:cubicBezTo>
                      <a:cubicBezTo>
                        <a:pt x="6959" y="6885"/>
                        <a:pt x="7075" y="6915"/>
                        <a:pt x="7191" y="6915"/>
                      </a:cubicBezTo>
                      <a:cubicBezTo>
                        <a:pt x="7424" y="6915"/>
                        <a:pt x="7653" y="6794"/>
                        <a:pt x="7779" y="6578"/>
                      </a:cubicBezTo>
                      <a:cubicBezTo>
                        <a:pt x="7965" y="6252"/>
                        <a:pt x="7853" y="5838"/>
                        <a:pt x="7531" y="5651"/>
                      </a:cubicBezTo>
                      <a:close/>
                      <a:moveTo>
                        <a:pt x="7066" y="2319"/>
                      </a:moveTo>
                      <a:cubicBezTo>
                        <a:pt x="7185" y="2251"/>
                        <a:pt x="7338" y="2291"/>
                        <a:pt x="7406" y="2409"/>
                      </a:cubicBezTo>
                      <a:cubicBezTo>
                        <a:pt x="7475" y="2528"/>
                        <a:pt x="7435" y="2681"/>
                        <a:pt x="7316" y="2749"/>
                      </a:cubicBezTo>
                      <a:cubicBezTo>
                        <a:pt x="7197" y="2818"/>
                        <a:pt x="7044" y="2778"/>
                        <a:pt x="6976" y="2659"/>
                      </a:cubicBezTo>
                      <a:cubicBezTo>
                        <a:pt x="6909" y="2540"/>
                        <a:pt x="6950" y="2387"/>
                        <a:pt x="7066" y="2319"/>
                      </a:cubicBezTo>
                      <a:close/>
                      <a:moveTo>
                        <a:pt x="993" y="2659"/>
                      </a:moveTo>
                      <a:cubicBezTo>
                        <a:pt x="925" y="2778"/>
                        <a:pt x="773" y="2818"/>
                        <a:pt x="653" y="2749"/>
                      </a:cubicBezTo>
                      <a:cubicBezTo>
                        <a:pt x="534" y="2681"/>
                        <a:pt x="494" y="2528"/>
                        <a:pt x="562" y="2409"/>
                      </a:cubicBezTo>
                      <a:cubicBezTo>
                        <a:pt x="608" y="2331"/>
                        <a:pt x="693" y="2286"/>
                        <a:pt x="778" y="2286"/>
                      </a:cubicBezTo>
                      <a:cubicBezTo>
                        <a:pt x="821" y="2286"/>
                        <a:pt x="864" y="2297"/>
                        <a:pt x="902" y="2319"/>
                      </a:cubicBezTo>
                      <a:cubicBezTo>
                        <a:pt x="1021" y="2387"/>
                        <a:pt x="1061" y="2540"/>
                        <a:pt x="993" y="2659"/>
                      </a:cubicBezTo>
                      <a:close/>
                      <a:moveTo>
                        <a:pt x="902" y="6453"/>
                      </a:moveTo>
                      <a:cubicBezTo>
                        <a:pt x="783" y="6521"/>
                        <a:pt x="632" y="6481"/>
                        <a:pt x="562" y="6362"/>
                      </a:cubicBezTo>
                      <a:cubicBezTo>
                        <a:pt x="494" y="6244"/>
                        <a:pt x="534" y="6091"/>
                        <a:pt x="653" y="6022"/>
                      </a:cubicBezTo>
                      <a:cubicBezTo>
                        <a:pt x="773" y="5954"/>
                        <a:pt x="925" y="5994"/>
                        <a:pt x="993" y="6113"/>
                      </a:cubicBezTo>
                      <a:cubicBezTo>
                        <a:pt x="1061" y="6232"/>
                        <a:pt x="1021" y="6385"/>
                        <a:pt x="902" y="6453"/>
                      </a:cubicBezTo>
                      <a:close/>
                      <a:moveTo>
                        <a:pt x="3737" y="684"/>
                      </a:moveTo>
                      <a:cubicBezTo>
                        <a:pt x="3737" y="546"/>
                        <a:pt x="3848" y="434"/>
                        <a:pt x="3985" y="434"/>
                      </a:cubicBezTo>
                      <a:cubicBezTo>
                        <a:pt x="4123" y="434"/>
                        <a:pt x="4234" y="546"/>
                        <a:pt x="4234" y="684"/>
                      </a:cubicBezTo>
                      <a:cubicBezTo>
                        <a:pt x="4234" y="821"/>
                        <a:pt x="4123" y="932"/>
                        <a:pt x="3985" y="932"/>
                      </a:cubicBezTo>
                      <a:cubicBezTo>
                        <a:pt x="3848" y="930"/>
                        <a:pt x="3737" y="819"/>
                        <a:pt x="3737" y="684"/>
                      </a:cubicBezTo>
                      <a:close/>
                      <a:moveTo>
                        <a:pt x="4233" y="8089"/>
                      </a:moveTo>
                      <a:cubicBezTo>
                        <a:pt x="4233" y="8227"/>
                        <a:pt x="4122" y="8339"/>
                        <a:pt x="3984" y="8339"/>
                      </a:cubicBezTo>
                      <a:cubicBezTo>
                        <a:pt x="3845" y="8339"/>
                        <a:pt x="3734" y="8227"/>
                        <a:pt x="3734" y="8089"/>
                      </a:cubicBezTo>
                      <a:cubicBezTo>
                        <a:pt x="3734" y="7953"/>
                        <a:pt x="3845" y="7841"/>
                        <a:pt x="3984" y="7841"/>
                      </a:cubicBezTo>
                      <a:cubicBezTo>
                        <a:pt x="4122" y="7841"/>
                        <a:pt x="4233" y="7953"/>
                        <a:pt x="4233" y="8089"/>
                      </a:cubicBezTo>
                      <a:close/>
                      <a:moveTo>
                        <a:pt x="5961" y="5467"/>
                      </a:moveTo>
                      <a:cubicBezTo>
                        <a:pt x="5950" y="5482"/>
                        <a:pt x="5936" y="5497"/>
                        <a:pt x="5927" y="5516"/>
                      </a:cubicBezTo>
                      <a:cubicBezTo>
                        <a:pt x="5920" y="5531"/>
                        <a:pt x="5914" y="5543"/>
                        <a:pt x="5908" y="5558"/>
                      </a:cubicBezTo>
                      <a:cubicBezTo>
                        <a:pt x="5520" y="6193"/>
                        <a:pt x="4830" y="6621"/>
                        <a:pt x="4037" y="6640"/>
                      </a:cubicBezTo>
                      <a:cubicBezTo>
                        <a:pt x="4021" y="6636"/>
                        <a:pt x="4001" y="6633"/>
                        <a:pt x="3984" y="6633"/>
                      </a:cubicBezTo>
                      <a:cubicBezTo>
                        <a:pt x="3964" y="6633"/>
                        <a:pt x="3946" y="6634"/>
                        <a:pt x="3930" y="6640"/>
                      </a:cubicBezTo>
                      <a:cubicBezTo>
                        <a:pt x="3139" y="6621"/>
                        <a:pt x="2447" y="6193"/>
                        <a:pt x="2059" y="5558"/>
                      </a:cubicBezTo>
                      <a:cubicBezTo>
                        <a:pt x="2055" y="5541"/>
                        <a:pt x="2047" y="5526"/>
                        <a:pt x="2040" y="5511"/>
                      </a:cubicBezTo>
                      <a:cubicBezTo>
                        <a:pt x="2040" y="5510"/>
                        <a:pt x="2038" y="5510"/>
                        <a:pt x="2038" y="5507"/>
                      </a:cubicBezTo>
                      <a:cubicBezTo>
                        <a:pt x="2029" y="5494"/>
                        <a:pt x="2017" y="5480"/>
                        <a:pt x="2007" y="5467"/>
                      </a:cubicBezTo>
                      <a:cubicBezTo>
                        <a:pt x="1830" y="5146"/>
                        <a:pt x="1729" y="4778"/>
                        <a:pt x="1729" y="4386"/>
                      </a:cubicBezTo>
                      <a:cubicBezTo>
                        <a:pt x="1729" y="3995"/>
                        <a:pt x="1830" y="3627"/>
                        <a:pt x="2007" y="3305"/>
                      </a:cubicBezTo>
                      <a:cubicBezTo>
                        <a:pt x="2017" y="3293"/>
                        <a:pt x="2029" y="3280"/>
                        <a:pt x="2037" y="3265"/>
                      </a:cubicBezTo>
                      <a:cubicBezTo>
                        <a:pt x="2037" y="3263"/>
                        <a:pt x="2038" y="3262"/>
                        <a:pt x="2038" y="3262"/>
                      </a:cubicBezTo>
                      <a:cubicBezTo>
                        <a:pt x="2047" y="3247"/>
                        <a:pt x="2053" y="3231"/>
                        <a:pt x="2056" y="3216"/>
                      </a:cubicBezTo>
                      <a:cubicBezTo>
                        <a:pt x="2445" y="2580"/>
                        <a:pt x="3136" y="2151"/>
                        <a:pt x="3927" y="2133"/>
                      </a:cubicBezTo>
                      <a:cubicBezTo>
                        <a:pt x="3945" y="2136"/>
                        <a:pt x="3963" y="2141"/>
                        <a:pt x="3982" y="2141"/>
                      </a:cubicBezTo>
                      <a:cubicBezTo>
                        <a:pt x="4000" y="2141"/>
                        <a:pt x="4019" y="2139"/>
                        <a:pt x="4036" y="2133"/>
                      </a:cubicBezTo>
                      <a:cubicBezTo>
                        <a:pt x="4825" y="2151"/>
                        <a:pt x="5519" y="2580"/>
                        <a:pt x="5907" y="3216"/>
                      </a:cubicBezTo>
                      <a:cubicBezTo>
                        <a:pt x="5910" y="3232"/>
                        <a:pt x="5917" y="3247"/>
                        <a:pt x="5924" y="3262"/>
                      </a:cubicBezTo>
                      <a:cubicBezTo>
                        <a:pt x="5935" y="3278"/>
                        <a:pt x="5945" y="3293"/>
                        <a:pt x="5959" y="3306"/>
                      </a:cubicBezTo>
                      <a:cubicBezTo>
                        <a:pt x="6135" y="3627"/>
                        <a:pt x="6235" y="3995"/>
                        <a:pt x="6235" y="4386"/>
                      </a:cubicBezTo>
                      <a:cubicBezTo>
                        <a:pt x="6239" y="4778"/>
                        <a:pt x="6138" y="5146"/>
                        <a:pt x="5961" y="5467"/>
                      </a:cubicBezTo>
                      <a:close/>
                      <a:moveTo>
                        <a:pt x="7406" y="6362"/>
                      </a:moveTo>
                      <a:cubicBezTo>
                        <a:pt x="7338" y="6481"/>
                        <a:pt x="7185" y="6521"/>
                        <a:pt x="7066" y="6453"/>
                      </a:cubicBezTo>
                      <a:cubicBezTo>
                        <a:pt x="6947" y="6385"/>
                        <a:pt x="6907" y="6232"/>
                        <a:pt x="6976" y="6113"/>
                      </a:cubicBezTo>
                      <a:cubicBezTo>
                        <a:pt x="7022" y="6033"/>
                        <a:pt x="7105" y="5988"/>
                        <a:pt x="7191" y="5988"/>
                      </a:cubicBezTo>
                      <a:cubicBezTo>
                        <a:pt x="7234" y="5988"/>
                        <a:pt x="7276" y="6000"/>
                        <a:pt x="7316" y="6022"/>
                      </a:cubicBezTo>
                      <a:cubicBezTo>
                        <a:pt x="7435" y="6091"/>
                        <a:pt x="7475" y="6244"/>
                        <a:pt x="7406" y="636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grpSp>
        </p:grpSp>
      </p:grpSp>
      <p:sp>
        <p:nvSpPr>
          <p:cNvPr id="2051" name="Google Shape;2051;p227"/>
          <p:cNvSpPr txBox="1"/>
          <p:nvPr/>
        </p:nvSpPr>
        <p:spPr>
          <a:xfrm>
            <a:off x="3891551" y="1341650"/>
            <a:ext cx="1124400" cy="249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i="0" lang="en" sz="900" u="none" cap="none" strike="noStrike">
                <a:solidFill>
                  <a:schemeClr val="dk1"/>
                </a:solidFill>
                <a:latin typeface="Arial"/>
                <a:ea typeface="Arial"/>
                <a:cs typeface="Arial"/>
                <a:sym typeface="Arial"/>
              </a:rPr>
              <a:t>Service &amp; Solution Providers</a:t>
            </a:r>
            <a:endParaRPr sz="900"/>
          </a:p>
        </p:txBody>
      </p:sp>
      <p:cxnSp>
        <p:nvCxnSpPr>
          <p:cNvPr id="2052" name="Google Shape;2052;p227"/>
          <p:cNvCxnSpPr>
            <a:stCxn id="2048" idx="6"/>
          </p:cNvCxnSpPr>
          <p:nvPr/>
        </p:nvCxnSpPr>
        <p:spPr>
          <a:xfrm>
            <a:off x="2851314" y="1939267"/>
            <a:ext cx="2421900" cy="0"/>
          </a:xfrm>
          <a:prstGeom prst="straightConnector1">
            <a:avLst/>
          </a:prstGeom>
          <a:noFill/>
          <a:ln cap="rnd" cmpd="sng" w="9525">
            <a:solidFill>
              <a:schemeClr val="dk1"/>
            </a:solidFill>
            <a:prstDash val="dash"/>
            <a:round/>
            <a:headEnd len="sm" w="sm" type="none"/>
            <a:tailEnd len="sm" w="sm" type="none"/>
          </a:ln>
        </p:spPr>
      </p:cxnSp>
      <p:grpSp>
        <p:nvGrpSpPr>
          <p:cNvPr id="2053" name="Google Shape;2053;p227"/>
          <p:cNvGrpSpPr/>
          <p:nvPr/>
        </p:nvGrpSpPr>
        <p:grpSpPr>
          <a:xfrm>
            <a:off x="4220962" y="1694654"/>
            <a:ext cx="457200" cy="457200"/>
            <a:chOff x="4663212" y="1556867"/>
            <a:chExt cx="457200" cy="457200"/>
          </a:xfrm>
        </p:grpSpPr>
        <p:sp>
          <p:nvSpPr>
            <p:cNvPr id="2054" name="Google Shape;2054;p227"/>
            <p:cNvSpPr/>
            <p:nvPr/>
          </p:nvSpPr>
          <p:spPr>
            <a:xfrm>
              <a:off x="4663212" y="1556867"/>
              <a:ext cx="457200" cy="4572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grpSp>
          <p:nvGrpSpPr>
            <p:cNvPr id="2055" name="Google Shape;2055;p227"/>
            <p:cNvGrpSpPr/>
            <p:nvPr/>
          </p:nvGrpSpPr>
          <p:grpSpPr>
            <a:xfrm>
              <a:off x="4738626" y="1672431"/>
              <a:ext cx="307793" cy="221610"/>
              <a:chOff x="3184116" y="1118713"/>
              <a:chExt cx="461320" cy="332150"/>
            </a:xfrm>
          </p:grpSpPr>
          <p:sp>
            <p:nvSpPr>
              <p:cNvPr id="2056" name="Google Shape;2056;p227"/>
              <p:cNvSpPr/>
              <p:nvPr/>
            </p:nvSpPr>
            <p:spPr>
              <a:xfrm>
                <a:off x="3503350"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57" name="Google Shape;2057;p227"/>
              <p:cNvSpPr/>
              <p:nvPr/>
            </p:nvSpPr>
            <p:spPr>
              <a:xfrm>
                <a:off x="3184116" y="1118713"/>
                <a:ext cx="461320" cy="332150"/>
              </a:xfrm>
              <a:custGeom>
                <a:rect b="b" l="l" r="r" t="t"/>
                <a:pathLst>
                  <a:path extrusionOk="0" h="332150" w="461320">
                    <a:moveTo>
                      <a:pt x="60327" y="332151"/>
                    </a:moveTo>
                    <a:lnTo>
                      <a:pt x="400994" y="332151"/>
                    </a:lnTo>
                    <a:cubicBezTo>
                      <a:pt x="434036" y="332154"/>
                      <a:pt x="460932" y="305575"/>
                      <a:pt x="461321" y="272534"/>
                    </a:cubicBezTo>
                    <a:lnTo>
                      <a:pt x="461321" y="60327"/>
                    </a:lnTo>
                    <a:cubicBezTo>
                      <a:pt x="461321" y="27009"/>
                      <a:pt x="434312" y="0"/>
                      <a:pt x="400994" y="0"/>
                    </a:cubicBezTo>
                    <a:lnTo>
                      <a:pt x="60327" y="0"/>
                    </a:lnTo>
                    <a:cubicBezTo>
                      <a:pt x="27009" y="0"/>
                      <a:pt x="0" y="27009"/>
                      <a:pt x="0" y="60327"/>
                    </a:cubicBezTo>
                    <a:lnTo>
                      <a:pt x="0" y="272534"/>
                    </a:lnTo>
                    <a:cubicBezTo>
                      <a:pt x="389" y="305575"/>
                      <a:pt x="27284" y="332154"/>
                      <a:pt x="60327" y="332151"/>
                    </a:cubicBezTo>
                    <a:close/>
                    <a:moveTo>
                      <a:pt x="35486" y="60327"/>
                    </a:moveTo>
                    <a:cubicBezTo>
                      <a:pt x="35486" y="46608"/>
                      <a:pt x="46608" y="35486"/>
                      <a:pt x="60327" y="35486"/>
                    </a:cubicBezTo>
                    <a:lnTo>
                      <a:pt x="400994" y="35486"/>
                    </a:lnTo>
                    <a:cubicBezTo>
                      <a:pt x="414713" y="35486"/>
                      <a:pt x="425835" y="46608"/>
                      <a:pt x="425835" y="60327"/>
                    </a:cubicBezTo>
                    <a:lnTo>
                      <a:pt x="425835" y="93542"/>
                    </a:lnTo>
                    <a:lnTo>
                      <a:pt x="35486" y="93542"/>
                    </a:lnTo>
                    <a:close/>
                    <a:moveTo>
                      <a:pt x="35486" y="116253"/>
                    </a:moveTo>
                    <a:lnTo>
                      <a:pt x="425835" y="116253"/>
                    </a:lnTo>
                    <a:lnTo>
                      <a:pt x="425835" y="272534"/>
                    </a:lnTo>
                    <a:cubicBezTo>
                      <a:pt x="425450" y="285975"/>
                      <a:pt x="414441" y="296670"/>
                      <a:pt x="400994" y="296665"/>
                    </a:cubicBezTo>
                    <a:lnTo>
                      <a:pt x="60327" y="296665"/>
                    </a:lnTo>
                    <a:cubicBezTo>
                      <a:pt x="46880" y="296670"/>
                      <a:pt x="35870" y="285975"/>
                      <a:pt x="35486" y="2725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58" name="Google Shape;2058;p227"/>
              <p:cNvSpPr/>
              <p:nvPr/>
            </p:nvSpPr>
            <p:spPr>
              <a:xfrm>
                <a:off x="3241036" y="1170799"/>
                <a:ext cx="24698" cy="24699"/>
              </a:xfrm>
              <a:custGeom>
                <a:rect b="b" l="l" r="r" t="t"/>
                <a:pathLst>
                  <a:path extrusionOk="0" h="24699" w="24698">
                    <a:moveTo>
                      <a:pt x="12775" y="7"/>
                    </a:moveTo>
                    <a:cubicBezTo>
                      <a:pt x="5959" y="-228"/>
                      <a:pt x="243" y="5107"/>
                      <a:pt x="7" y="11923"/>
                    </a:cubicBezTo>
                    <a:cubicBezTo>
                      <a:pt x="-228" y="18740"/>
                      <a:pt x="5107" y="24456"/>
                      <a:pt x="11923" y="24692"/>
                    </a:cubicBezTo>
                    <a:cubicBezTo>
                      <a:pt x="18740" y="24926"/>
                      <a:pt x="24456" y="19591"/>
                      <a:pt x="24691" y="12775"/>
                    </a:cubicBezTo>
                    <a:cubicBezTo>
                      <a:pt x="24696" y="12636"/>
                      <a:pt x="24698" y="12496"/>
                      <a:pt x="24699" y="12357"/>
                    </a:cubicBezTo>
                    <a:cubicBezTo>
                      <a:pt x="24702" y="5699"/>
                      <a:pt x="19429" y="237"/>
                      <a:pt x="12775" y="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59" name="Google Shape;2059;p227"/>
              <p:cNvSpPr/>
              <p:nvPr/>
            </p:nvSpPr>
            <p:spPr>
              <a:xfrm>
                <a:off x="3280213" y="1170807"/>
                <a:ext cx="24698" cy="24698"/>
              </a:xfrm>
              <a:custGeom>
                <a:rect b="b" l="l" r="r" t="t"/>
                <a:pathLst>
                  <a:path extrusionOk="0" h="24698" w="24698">
                    <a:moveTo>
                      <a:pt x="12349" y="0"/>
                    </a:moveTo>
                    <a:cubicBezTo>
                      <a:pt x="5529" y="0"/>
                      <a:pt x="0" y="5529"/>
                      <a:pt x="0" y="12349"/>
                    </a:cubicBezTo>
                    <a:cubicBezTo>
                      <a:pt x="0" y="19170"/>
                      <a:pt x="5529" y="24698"/>
                      <a:pt x="12349" y="24698"/>
                    </a:cubicBezTo>
                    <a:cubicBezTo>
                      <a:pt x="19170" y="24698"/>
                      <a:pt x="24698" y="19170"/>
                      <a:pt x="24698" y="12349"/>
                    </a:cubicBezTo>
                    <a:cubicBezTo>
                      <a:pt x="24698" y="5529"/>
                      <a:pt x="19170" y="0"/>
                      <a:pt x="1234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0" name="Google Shape;2060;p227"/>
              <p:cNvSpPr/>
              <p:nvPr/>
            </p:nvSpPr>
            <p:spPr>
              <a:xfrm>
                <a:off x="3268715"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1" name="Google Shape;2061;p227"/>
              <p:cNvSpPr/>
              <p:nvPr/>
            </p:nvSpPr>
            <p:spPr>
              <a:xfrm>
                <a:off x="3425138"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2" name="Google Shape;2062;p227"/>
              <p:cNvSpPr/>
              <p:nvPr/>
            </p:nvSpPr>
            <p:spPr>
              <a:xfrm>
                <a:off x="3346927"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3" name="Google Shape;2063;p227"/>
              <p:cNvSpPr/>
              <p:nvPr/>
            </p:nvSpPr>
            <p:spPr>
              <a:xfrm>
                <a:off x="3268715"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4" name="Google Shape;2064;p227"/>
              <p:cNvSpPr/>
              <p:nvPr/>
            </p:nvSpPr>
            <p:spPr>
              <a:xfrm>
                <a:off x="3425138"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5" name="Google Shape;2065;p227"/>
              <p:cNvSpPr/>
              <p:nvPr/>
            </p:nvSpPr>
            <p:spPr>
              <a:xfrm>
                <a:off x="3346927"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sp>
            <p:nvSpPr>
              <p:cNvPr id="2066" name="Google Shape;2066;p227"/>
              <p:cNvSpPr/>
              <p:nvPr/>
            </p:nvSpPr>
            <p:spPr>
              <a:xfrm>
                <a:off x="3503350"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Lato"/>
                  <a:buNone/>
                </a:pPr>
                <a:r>
                  <a:t/>
                </a:r>
                <a:endParaRPr b="0" i="0" sz="1350" u="none" cap="none" strike="noStrike">
                  <a:solidFill>
                    <a:srgbClr val="262626"/>
                  </a:solidFill>
                  <a:latin typeface="Arial"/>
                  <a:ea typeface="Arial"/>
                  <a:cs typeface="Arial"/>
                  <a:sym typeface="Arial"/>
                </a:endParaRPr>
              </a:p>
            </p:txBody>
          </p:sp>
        </p:grpSp>
      </p:grpSp>
      <p:pic>
        <p:nvPicPr>
          <p:cNvPr id="2067" name="Google Shape;2067;p227"/>
          <p:cNvPicPr preferRelativeResize="0"/>
          <p:nvPr/>
        </p:nvPicPr>
        <p:blipFill rotWithShape="1">
          <a:blip r:embed="rId4">
            <a:alphaModFix/>
          </a:blip>
          <a:srcRect b="0" l="0" r="0" t="0"/>
          <a:stretch/>
        </p:blipFill>
        <p:spPr>
          <a:xfrm>
            <a:off x="1917790" y="2638117"/>
            <a:ext cx="365583" cy="80151"/>
          </a:xfrm>
          <a:prstGeom prst="rect">
            <a:avLst/>
          </a:prstGeom>
          <a:noFill/>
          <a:ln>
            <a:noFill/>
          </a:ln>
        </p:spPr>
      </p:pic>
      <p:pic>
        <p:nvPicPr>
          <p:cNvPr id="2068" name="Google Shape;2068;p227"/>
          <p:cNvPicPr preferRelativeResize="0"/>
          <p:nvPr/>
        </p:nvPicPr>
        <p:blipFill rotWithShape="1">
          <a:blip r:embed="rId5">
            <a:alphaModFix/>
          </a:blip>
          <a:srcRect b="0" l="0" r="0" t="0"/>
          <a:stretch/>
        </p:blipFill>
        <p:spPr>
          <a:xfrm>
            <a:off x="2061850" y="2349675"/>
            <a:ext cx="454401" cy="88100"/>
          </a:xfrm>
          <a:prstGeom prst="rect">
            <a:avLst/>
          </a:prstGeom>
          <a:noFill/>
          <a:ln>
            <a:noFill/>
          </a:ln>
        </p:spPr>
      </p:pic>
      <p:pic>
        <p:nvPicPr>
          <p:cNvPr descr="A blue letter on a black background&#10;&#10;Description automatically generated with low confidence" id="2069" name="Google Shape;2069;p227"/>
          <p:cNvPicPr preferRelativeResize="0"/>
          <p:nvPr/>
        </p:nvPicPr>
        <p:blipFill rotWithShape="1">
          <a:blip r:embed="rId6">
            <a:alphaModFix/>
          </a:blip>
          <a:srcRect b="0" l="0" r="0" t="0"/>
          <a:stretch/>
        </p:blipFill>
        <p:spPr>
          <a:xfrm>
            <a:off x="2391001" y="2924115"/>
            <a:ext cx="381651" cy="101775"/>
          </a:xfrm>
          <a:prstGeom prst="rect">
            <a:avLst/>
          </a:prstGeom>
          <a:noFill/>
          <a:ln>
            <a:noFill/>
          </a:ln>
        </p:spPr>
      </p:pic>
      <p:pic>
        <p:nvPicPr>
          <p:cNvPr descr="A picture containing black, darkness&#10;&#10;Description automatically generated" id="2070" name="Google Shape;2070;p227"/>
          <p:cNvPicPr preferRelativeResize="0"/>
          <p:nvPr/>
        </p:nvPicPr>
        <p:blipFill rotWithShape="1">
          <a:blip r:embed="rId7">
            <a:alphaModFix/>
          </a:blip>
          <a:srcRect b="0" l="0" r="0" t="0"/>
          <a:stretch/>
        </p:blipFill>
        <p:spPr>
          <a:xfrm>
            <a:off x="4810088" y="3509933"/>
            <a:ext cx="325600" cy="82374"/>
          </a:xfrm>
          <a:prstGeom prst="rect">
            <a:avLst/>
          </a:prstGeom>
          <a:noFill/>
          <a:ln>
            <a:noFill/>
          </a:ln>
        </p:spPr>
      </p:pic>
      <p:pic>
        <p:nvPicPr>
          <p:cNvPr descr="A white text on a black background&#10;&#10;Description automatically generated with medium confidence" id="2071" name="Google Shape;2071;p227"/>
          <p:cNvPicPr preferRelativeResize="0"/>
          <p:nvPr/>
        </p:nvPicPr>
        <p:blipFill rotWithShape="1">
          <a:blip r:embed="rId8">
            <a:alphaModFix/>
          </a:blip>
          <a:srcRect b="0" l="0" r="0" t="0"/>
          <a:stretch/>
        </p:blipFill>
        <p:spPr>
          <a:xfrm>
            <a:off x="1562224" y="2932675"/>
            <a:ext cx="532375" cy="93700"/>
          </a:xfrm>
          <a:prstGeom prst="rect">
            <a:avLst/>
          </a:prstGeom>
          <a:noFill/>
          <a:ln>
            <a:noFill/>
          </a:ln>
        </p:spPr>
      </p:pic>
      <p:pic>
        <p:nvPicPr>
          <p:cNvPr descr="A picture containing graphics, clipart&#10;&#10;Description automatically generated" id="2072" name="Google Shape;2072;p227"/>
          <p:cNvPicPr preferRelativeResize="0"/>
          <p:nvPr/>
        </p:nvPicPr>
        <p:blipFill>
          <a:blip r:embed="rId9">
            <a:alphaModFix/>
          </a:blip>
          <a:stretch>
            <a:fillRect/>
          </a:stretch>
        </p:blipFill>
        <p:spPr>
          <a:xfrm>
            <a:off x="1580116" y="3196885"/>
            <a:ext cx="381011" cy="115904"/>
          </a:xfrm>
          <a:prstGeom prst="rect">
            <a:avLst/>
          </a:prstGeom>
          <a:noFill/>
          <a:ln>
            <a:noFill/>
          </a:ln>
        </p:spPr>
      </p:pic>
      <p:pic>
        <p:nvPicPr>
          <p:cNvPr descr="A close-up of a logo&#10;&#10;Description automatically generated with low confidence" id="2073" name="Google Shape;2073;p227"/>
          <p:cNvPicPr preferRelativeResize="0"/>
          <p:nvPr/>
        </p:nvPicPr>
        <p:blipFill>
          <a:blip r:embed="rId10">
            <a:alphaModFix/>
          </a:blip>
          <a:stretch>
            <a:fillRect/>
          </a:stretch>
        </p:blipFill>
        <p:spPr>
          <a:xfrm>
            <a:off x="252052" y="2925910"/>
            <a:ext cx="336035" cy="98185"/>
          </a:xfrm>
          <a:prstGeom prst="rect">
            <a:avLst/>
          </a:prstGeom>
          <a:noFill/>
          <a:ln>
            <a:noFill/>
          </a:ln>
        </p:spPr>
      </p:pic>
      <p:grpSp>
        <p:nvGrpSpPr>
          <p:cNvPr id="2074" name="Google Shape;2074;p227"/>
          <p:cNvGrpSpPr/>
          <p:nvPr/>
        </p:nvGrpSpPr>
        <p:grpSpPr>
          <a:xfrm>
            <a:off x="2211693" y="3196439"/>
            <a:ext cx="338241" cy="116795"/>
            <a:chOff x="1689223" y="1575962"/>
            <a:chExt cx="5772026" cy="1993095"/>
          </a:xfrm>
        </p:grpSpPr>
        <p:grpSp>
          <p:nvGrpSpPr>
            <p:cNvPr id="2075" name="Google Shape;2075;p227"/>
            <p:cNvGrpSpPr/>
            <p:nvPr/>
          </p:nvGrpSpPr>
          <p:grpSpPr>
            <a:xfrm>
              <a:off x="3854685" y="1992688"/>
              <a:ext cx="3606564" cy="1474043"/>
              <a:chOff x="3854685" y="1992688"/>
              <a:chExt cx="3606564" cy="1474043"/>
            </a:xfrm>
          </p:grpSpPr>
          <p:sp>
            <p:nvSpPr>
              <p:cNvPr id="2076" name="Google Shape;2076;p227"/>
              <p:cNvSpPr/>
              <p:nvPr/>
            </p:nvSpPr>
            <p:spPr>
              <a:xfrm>
                <a:off x="5813187" y="2288353"/>
                <a:ext cx="707033" cy="879004"/>
              </a:xfrm>
              <a:custGeom>
                <a:rect b="b" l="l" r="r" t="t"/>
                <a:pathLst>
                  <a:path extrusionOk="0" h="879004" w="707033">
                    <a:moveTo>
                      <a:pt x="368072" y="44"/>
                    </a:moveTo>
                    <a:cubicBezTo>
                      <a:pt x="233938" y="44"/>
                      <a:pt x="95330" y="76884"/>
                      <a:pt x="40973" y="173315"/>
                    </a:cubicBezTo>
                    <a:lnTo>
                      <a:pt x="124080" y="221341"/>
                    </a:lnTo>
                    <a:lnTo>
                      <a:pt x="184340" y="256052"/>
                    </a:lnTo>
                    <a:cubicBezTo>
                      <a:pt x="209472" y="202701"/>
                      <a:pt x="290200" y="161808"/>
                      <a:pt x="364645" y="161808"/>
                    </a:cubicBezTo>
                    <a:lnTo>
                      <a:pt x="368072" y="161808"/>
                    </a:lnTo>
                    <a:cubicBezTo>
                      <a:pt x="473932" y="163520"/>
                      <a:pt x="526195" y="229234"/>
                      <a:pt x="526195" y="313968"/>
                    </a:cubicBezTo>
                    <a:lnTo>
                      <a:pt x="526195" y="382534"/>
                    </a:lnTo>
                    <a:cubicBezTo>
                      <a:pt x="491924" y="357713"/>
                      <a:pt x="406151" y="331085"/>
                      <a:pt x="329898" y="331085"/>
                    </a:cubicBezTo>
                    <a:cubicBezTo>
                      <a:pt x="143215" y="331085"/>
                      <a:pt x="228" y="443398"/>
                      <a:pt x="228" y="603260"/>
                    </a:cubicBezTo>
                    <a:cubicBezTo>
                      <a:pt x="228" y="776437"/>
                      <a:pt x="143025" y="879049"/>
                      <a:pt x="316570" y="879049"/>
                    </a:cubicBezTo>
                    <a:cubicBezTo>
                      <a:pt x="403086" y="878810"/>
                      <a:pt x="484638" y="838655"/>
                      <a:pt x="537524" y="770255"/>
                    </a:cubicBezTo>
                    <a:lnTo>
                      <a:pt x="554469" y="863833"/>
                    </a:lnTo>
                    <a:lnTo>
                      <a:pt x="707261" y="863833"/>
                    </a:lnTo>
                    <a:lnTo>
                      <a:pt x="707261" y="310259"/>
                    </a:lnTo>
                    <a:cubicBezTo>
                      <a:pt x="706880" y="118158"/>
                      <a:pt x="581315" y="234"/>
                      <a:pt x="368072" y="44"/>
                    </a:cubicBezTo>
                    <a:lnTo>
                      <a:pt x="368072" y="44"/>
                    </a:lnTo>
                    <a:close/>
                    <a:moveTo>
                      <a:pt x="357124" y="725653"/>
                    </a:moveTo>
                    <a:lnTo>
                      <a:pt x="351507" y="725653"/>
                    </a:lnTo>
                    <a:cubicBezTo>
                      <a:pt x="265830" y="725653"/>
                      <a:pt x="177105" y="689230"/>
                      <a:pt x="177105" y="603831"/>
                    </a:cubicBezTo>
                    <a:cubicBezTo>
                      <a:pt x="177105" y="520429"/>
                      <a:pt x="266020" y="484291"/>
                      <a:pt x="351507" y="484005"/>
                    </a:cubicBezTo>
                    <a:lnTo>
                      <a:pt x="357124" y="484005"/>
                    </a:lnTo>
                    <a:cubicBezTo>
                      <a:pt x="442802" y="484005"/>
                      <a:pt x="531526" y="520429"/>
                      <a:pt x="531526" y="603831"/>
                    </a:cubicBezTo>
                    <a:cubicBezTo>
                      <a:pt x="531526" y="688755"/>
                      <a:pt x="442612" y="724893"/>
                      <a:pt x="357124" y="7256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2077" name="Google Shape;2077;p227"/>
              <p:cNvSpPr/>
              <p:nvPr/>
            </p:nvSpPr>
            <p:spPr>
              <a:xfrm>
                <a:off x="4962976" y="2288543"/>
                <a:ext cx="764151" cy="883094"/>
              </a:xfrm>
              <a:custGeom>
                <a:rect b="b" l="l" r="r" t="t"/>
                <a:pathLst>
                  <a:path extrusionOk="0" h="883094" w="764151">
                    <a:moveTo>
                      <a:pt x="613587" y="619998"/>
                    </a:moveTo>
                    <a:cubicBezTo>
                      <a:pt x="567987" y="689420"/>
                      <a:pt x="491829" y="723086"/>
                      <a:pt x="400439" y="723086"/>
                    </a:cubicBezTo>
                    <a:cubicBezTo>
                      <a:pt x="278491" y="723086"/>
                      <a:pt x="192718" y="633597"/>
                      <a:pt x="187006" y="485337"/>
                    </a:cubicBezTo>
                    <a:lnTo>
                      <a:pt x="764380" y="485337"/>
                    </a:lnTo>
                    <a:lnTo>
                      <a:pt x="764380" y="416865"/>
                    </a:lnTo>
                    <a:cubicBezTo>
                      <a:pt x="764380" y="169606"/>
                      <a:pt x="634816" y="44"/>
                      <a:pt x="396631" y="44"/>
                    </a:cubicBezTo>
                    <a:cubicBezTo>
                      <a:pt x="166062" y="44"/>
                      <a:pt x="228" y="190243"/>
                      <a:pt x="228" y="443493"/>
                    </a:cubicBezTo>
                    <a:cubicBezTo>
                      <a:pt x="228" y="704256"/>
                      <a:pt x="164158" y="883138"/>
                      <a:pt x="400058" y="883138"/>
                    </a:cubicBezTo>
                    <a:cubicBezTo>
                      <a:pt x="566464" y="883138"/>
                      <a:pt x="695171" y="814286"/>
                      <a:pt x="750196" y="699311"/>
                    </a:cubicBezTo>
                    <a:lnTo>
                      <a:pt x="613587" y="619998"/>
                    </a:lnTo>
                    <a:close/>
                    <a:moveTo>
                      <a:pt x="398535" y="159716"/>
                    </a:moveTo>
                    <a:cubicBezTo>
                      <a:pt x="514772" y="159716"/>
                      <a:pt x="573889" y="243499"/>
                      <a:pt x="575793" y="346206"/>
                    </a:cubicBezTo>
                    <a:lnTo>
                      <a:pt x="192432" y="346206"/>
                    </a:lnTo>
                    <a:cubicBezTo>
                      <a:pt x="215280" y="224384"/>
                      <a:pt x="293437" y="159716"/>
                      <a:pt x="398250" y="159716"/>
                    </a:cubicBezTo>
                    <a:lnTo>
                      <a:pt x="398535" y="1597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2078" name="Google Shape;2078;p227"/>
              <p:cNvSpPr/>
              <p:nvPr/>
            </p:nvSpPr>
            <p:spPr>
              <a:xfrm>
                <a:off x="6663302" y="2288353"/>
                <a:ext cx="797947" cy="1178378"/>
              </a:xfrm>
              <a:custGeom>
                <a:rect b="b" l="l" r="r" t="t"/>
                <a:pathLst>
                  <a:path extrusionOk="0" h="1178378" w="797947">
                    <a:moveTo>
                      <a:pt x="190623" y="1178422"/>
                    </a:moveTo>
                    <a:lnTo>
                      <a:pt x="228" y="1178422"/>
                    </a:lnTo>
                    <a:lnTo>
                      <a:pt x="228" y="19064"/>
                    </a:lnTo>
                    <a:lnTo>
                      <a:pt x="160351" y="19064"/>
                    </a:lnTo>
                    <a:lnTo>
                      <a:pt x="175868" y="124624"/>
                    </a:lnTo>
                    <a:cubicBezTo>
                      <a:pt x="211091" y="76409"/>
                      <a:pt x="279348" y="44"/>
                      <a:pt x="412815" y="44"/>
                    </a:cubicBezTo>
                    <a:cubicBezTo>
                      <a:pt x="660329" y="44"/>
                      <a:pt x="798175" y="205554"/>
                      <a:pt x="798175" y="441591"/>
                    </a:cubicBezTo>
                    <a:cubicBezTo>
                      <a:pt x="798175" y="677628"/>
                      <a:pt x="653284" y="883138"/>
                      <a:pt x="405580" y="883138"/>
                    </a:cubicBezTo>
                    <a:cubicBezTo>
                      <a:pt x="312286" y="883138"/>
                      <a:pt x="228417" y="839392"/>
                      <a:pt x="190338" y="791843"/>
                    </a:cubicBezTo>
                    <a:lnTo>
                      <a:pt x="190623" y="1178422"/>
                    </a:lnTo>
                    <a:close/>
                    <a:moveTo>
                      <a:pt x="392062" y="170367"/>
                    </a:moveTo>
                    <a:cubicBezTo>
                      <a:pt x="256881" y="170367"/>
                      <a:pt x="176153" y="285913"/>
                      <a:pt x="176153" y="441211"/>
                    </a:cubicBezTo>
                    <a:cubicBezTo>
                      <a:pt x="176153" y="596508"/>
                      <a:pt x="256881" y="712054"/>
                      <a:pt x="392062" y="712054"/>
                    </a:cubicBezTo>
                    <a:cubicBezTo>
                      <a:pt x="527243" y="712054"/>
                      <a:pt x="607780" y="596889"/>
                      <a:pt x="607780" y="441591"/>
                    </a:cubicBezTo>
                    <a:cubicBezTo>
                      <a:pt x="607780" y="286294"/>
                      <a:pt x="527147" y="170748"/>
                      <a:pt x="392062" y="170748"/>
                    </a:cubicBezTo>
                    <a:lnTo>
                      <a:pt x="392062" y="1703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2079" name="Google Shape;2079;p227"/>
              <p:cNvSpPr/>
              <p:nvPr/>
            </p:nvSpPr>
            <p:spPr>
              <a:xfrm>
                <a:off x="3854685" y="1992688"/>
                <a:ext cx="985200" cy="1160214"/>
              </a:xfrm>
              <a:custGeom>
                <a:rect b="b" l="l" r="r" t="t"/>
                <a:pathLst>
                  <a:path extrusionOk="0" h="1160214" w="985200">
                    <a:moveTo>
                      <a:pt x="985429" y="44"/>
                    </a:moveTo>
                    <a:lnTo>
                      <a:pt x="985429" y="1160258"/>
                    </a:lnTo>
                    <a:lnTo>
                      <a:pt x="787227" y="1160258"/>
                    </a:lnTo>
                    <a:lnTo>
                      <a:pt x="787227" y="667453"/>
                    </a:lnTo>
                    <a:lnTo>
                      <a:pt x="198715" y="667453"/>
                    </a:lnTo>
                    <a:lnTo>
                      <a:pt x="198715" y="1159783"/>
                    </a:lnTo>
                    <a:lnTo>
                      <a:pt x="228" y="1159783"/>
                    </a:lnTo>
                    <a:lnTo>
                      <a:pt x="228" y="44"/>
                    </a:lnTo>
                    <a:lnTo>
                      <a:pt x="198715" y="44"/>
                    </a:lnTo>
                    <a:lnTo>
                      <a:pt x="198715" y="492374"/>
                    </a:lnTo>
                    <a:lnTo>
                      <a:pt x="787513" y="492374"/>
                    </a:lnTo>
                    <a:lnTo>
                      <a:pt x="787513" y="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grpSp>
        <p:sp>
          <p:nvSpPr>
            <p:cNvPr id="2080" name="Google Shape;2080;p227"/>
            <p:cNvSpPr/>
            <p:nvPr/>
          </p:nvSpPr>
          <p:spPr>
            <a:xfrm>
              <a:off x="1689223" y="1575962"/>
              <a:ext cx="1745449" cy="1993095"/>
            </a:xfrm>
            <a:custGeom>
              <a:rect b="b" l="l" r="r" t="t"/>
              <a:pathLst>
                <a:path extrusionOk="0" h="1993095" w="1745449">
                  <a:moveTo>
                    <a:pt x="1712511" y="474166"/>
                  </a:moveTo>
                  <a:lnTo>
                    <a:pt x="905711" y="8844"/>
                  </a:lnTo>
                  <a:cubicBezTo>
                    <a:pt x="885304" y="-2948"/>
                    <a:pt x="860145" y="-2948"/>
                    <a:pt x="839739" y="8844"/>
                  </a:cubicBezTo>
                  <a:lnTo>
                    <a:pt x="32938" y="474166"/>
                  </a:lnTo>
                  <a:cubicBezTo>
                    <a:pt x="12549" y="485948"/>
                    <a:pt x="-5" y="507696"/>
                    <a:pt x="0" y="531226"/>
                  </a:cubicBezTo>
                  <a:lnTo>
                    <a:pt x="0" y="1461870"/>
                  </a:lnTo>
                  <a:cubicBezTo>
                    <a:pt x="15" y="1485395"/>
                    <a:pt x="12564" y="1507133"/>
                    <a:pt x="32938" y="1518930"/>
                  </a:cubicBezTo>
                  <a:lnTo>
                    <a:pt x="839739" y="1984252"/>
                  </a:lnTo>
                  <a:cubicBezTo>
                    <a:pt x="860145" y="1996044"/>
                    <a:pt x="885304" y="1996044"/>
                    <a:pt x="905711" y="1984252"/>
                  </a:cubicBezTo>
                  <a:lnTo>
                    <a:pt x="1712511" y="1518930"/>
                  </a:lnTo>
                  <a:cubicBezTo>
                    <a:pt x="1732886" y="1507133"/>
                    <a:pt x="1745435" y="1485395"/>
                    <a:pt x="1745450" y="1461870"/>
                  </a:cubicBezTo>
                  <a:lnTo>
                    <a:pt x="1745450" y="531226"/>
                  </a:lnTo>
                  <a:cubicBezTo>
                    <a:pt x="1745454" y="507696"/>
                    <a:pt x="1732900" y="485948"/>
                    <a:pt x="1712511" y="474166"/>
                  </a:cubicBezTo>
                  <a:lnTo>
                    <a:pt x="1712511" y="474166"/>
                  </a:lnTo>
                  <a:close/>
                  <a:moveTo>
                    <a:pt x="1542012" y="1382557"/>
                  </a:moveTo>
                  <a:lnTo>
                    <a:pt x="872677" y="1768661"/>
                  </a:lnTo>
                  <a:lnTo>
                    <a:pt x="202961" y="1382557"/>
                  </a:lnTo>
                  <a:lnTo>
                    <a:pt x="202961" y="610634"/>
                  </a:lnTo>
                  <a:lnTo>
                    <a:pt x="872296" y="224625"/>
                  </a:lnTo>
                  <a:lnTo>
                    <a:pt x="872296" y="939678"/>
                  </a:lnTo>
                  <a:cubicBezTo>
                    <a:pt x="872324" y="951445"/>
                    <a:pt x="878620" y="962306"/>
                    <a:pt x="888822" y="968186"/>
                  </a:cubicBezTo>
                  <a:cubicBezTo>
                    <a:pt x="899025" y="974066"/>
                    <a:pt x="911589" y="974074"/>
                    <a:pt x="921799" y="968208"/>
                  </a:cubicBezTo>
                  <a:lnTo>
                    <a:pt x="1542012" y="610634"/>
                  </a:lnTo>
                  <a:lnTo>
                    <a:pt x="1542012" y="13825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grpSp>
      <p:pic>
        <p:nvPicPr>
          <p:cNvPr id="2081" name="Google Shape;2081;p227"/>
          <p:cNvPicPr preferRelativeResize="0"/>
          <p:nvPr/>
        </p:nvPicPr>
        <p:blipFill>
          <a:blip r:embed="rId11">
            <a:alphaModFix/>
          </a:blip>
          <a:stretch>
            <a:fillRect/>
          </a:stretch>
        </p:blipFill>
        <p:spPr>
          <a:xfrm>
            <a:off x="1380596" y="3503176"/>
            <a:ext cx="403500" cy="51648"/>
          </a:xfrm>
          <a:prstGeom prst="rect">
            <a:avLst/>
          </a:prstGeom>
          <a:noFill/>
          <a:ln>
            <a:noFill/>
          </a:ln>
        </p:spPr>
      </p:pic>
      <p:pic>
        <p:nvPicPr>
          <p:cNvPr descr="A green and white letter on a black background&#10;&#10;Description automatically generated with low confidence" id="2082" name="Google Shape;2082;p227"/>
          <p:cNvPicPr preferRelativeResize="0"/>
          <p:nvPr/>
        </p:nvPicPr>
        <p:blipFill rotWithShape="1">
          <a:blip r:embed="rId12">
            <a:alphaModFix/>
          </a:blip>
          <a:srcRect b="0" l="0" r="0" t="0"/>
          <a:stretch/>
        </p:blipFill>
        <p:spPr>
          <a:xfrm>
            <a:off x="2019638" y="3494271"/>
            <a:ext cx="374479" cy="69460"/>
          </a:xfrm>
          <a:prstGeom prst="rect">
            <a:avLst/>
          </a:prstGeom>
          <a:noFill/>
          <a:ln>
            <a:noFill/>
          </a:ln>
        </p:spPr>
      </p:pic>
      <p:pic>
        <p:nvPicPr>
          <p:cNvPr descr="A white text on a black background&#10;&#10;Description automatically generated with medium confidence" id="2083" name="Google Shape;2083;p227"/>
          <p:cNvPicPr preferRelativeResize="0"/>
          <p:nvPr/>
        </p:nvPicPr>
        <p:blipFill>
          <a:blip r:embed="rId13">
            <a:alphaModFix/>
          </a:blip>
          <a:stretch>
            <a:fillRect/>
          </a:stretch>
        </p:blipFill>
        <p:spPr>
          <a:xfrm>
            <a:off x="899111" y="2925795"/>
            <a:ext cx="405941" cy="98416"/>
          </a:xfrm>
          <a:prstGeom prst="rect">
            <a:avLst/>
          </a:prstGeom>
          <a:noFill/>
          <a:ln>
            <a:noFill/>
          </a:ln>
        </p:spPr>
      </p:pic>
      <p:pic>
        <p:nvPicPr>
          <p:cNvPr descr="A picture containing font, graphics, typography, graphic design&#10;&#10;Description automatically generated" id="2084" name="Google Shape;2084;p227"/>
          <p:cNvPicPr preferRelativeResize="0"/>
          <p:nvPr/>
        </p:nvPicPr>
        <p:blipFill>
          <a:blip r:embed="rId14">
            <a:alphaModFix/>
          </a:blip>
          <a:stretch>
            <a:fillRect/>
          </a:stretch>
        </p:blipFill>
        <p:spPr>
          <a:xfrm>
            <a:off x="878064" y="3216067"/>
            <a:ext cx="488112" cy="77540"/>
          </a:xfrm>
          <a:prstGeom prst="rect">
            <a:avLst/>
          </a:prstGeom>
          <a:noFill/>
          <a:ln>
            <a:noFill/>
          </a:ln>
        </p:spPr>
      </p:pic>
      <p:pic>
        <p:nvPicPr>
          <p:cNvPr descr="A white text on a black background&#10;&#10;Description automatically generated with medium confidence" id="2085" name="Google Shape;2085;p227"/>
          <p:cNvPicPr preferRelativeResize="0"/>
          <p:nvPr/>
        </p:nvPicPr>
        <p:blipFill>
          <a:blip r:embed="rId15">
            <a:alphaModFix/>
          </a:blip>
          <a:stretch>
            <a:fillRect/>
          </a:stretch>
        </p:blipFill>
        <p:spPr>
          <a:xfrm>
            <a:off x="876491" y="3477873"/>
            <a:ext cx="258831" cy="102254"/>
          </a:xfrm>
          <a:prstGeom prst="rect">
            <a:avLst/>
          </a:prstGeom>
          <a:noFill/>
          <a:ln>
            <a:noFill/>
          </a:ln>
        </p:spPr>
      </p:pic>
      <p:pic>
        <p:nvPicPr>
          <p:cNvPr descr="A picture containing font, graphics, graphic design, text&#10;&#10;Description automatically generated" id="2086" name="Google Shape;2086;p227"/>
          <p:cNvPicPr preferRelativeResize="0"/>
          <p:nvPr/>
        </p:nvPicPr>
        <p:blipFill>
          <a:blip r:embed="rId16">
            <a:alphaModFix/>
          </a:blip>
          <a:stretch>
            <a:fillRect/>
          </a:stretch>
        </p:blipFill>
        <p:spPr>
          <a:xfrm>
            <a:off x="1174265" y="3781864"/>
            <a:ext cx="413498" cy="81892"/>
          </a:xfrm>
          <a:prstGeom prst="rect">
            <a:avLst/>
          </a:prstGeom>
          <a:noFill/>
          <a:ln>
            <a:noFill/>
          </a:ln>
        </p:spPr>
      </p:pic>
      <p:pic>
        <p:nvPicPr>
          <p:cNvPr descr="A white text on a black background&#10;&#10;Description automatically generated with medium confidence" id="2087" name="Google Shape;2087;p227"/>
          <p:cNvPicPr preferRelativeResize="0"/>
          <p:nvPr/>
        </p:nvPicPr>
        <p:blipFill>
          <a:blip r:embed="rId17">
            <a:alphaModFix/>
          </a:blip>
          <a:stretch>
            <a:fillRect/>
          </a:stretch>
        </p:blipFill>
        <p:spPr>
          <a:xfrm>
            <a:off x="594149" y="3757062"/>
            <a:ext cx="405944" cy="131496"/>
          </a:xfrm>
          <a:prstGeom prst="rect">
            <a:avLst/>
          </a:prstGeom>
          <a:noFill/>
          <a:ln>
            <a:noFill/>
          </a:ln>
        </p:spPr>
      </p:pic>
      <p:pic>
        <p:nvPicPr>
          <p:cNvPr descr="A picture containing font, graphics, logo, graphic design&#10;&#10;Description automatically generated" id="2088" name="Google Shape;2088;p227"/>
          <p:cNvPicPr preferRelativeResize="0"/>
          <p:nvPr/>
        </p:nvPicPr>
        <p:blipFill>
          <a:blip r:embed="rId18">
            <a:alphaModFix/>
          </a:blip>
          <a:stretch>
            <a:fillRect/>
          </a:stretch>
        </p:blipFill>
        <p:spPr>
          <a:xfrm>
            <a:off x="193671" y="3458188"/>
            <a:ext cx="452798" cy="141624"/>
          </a:xfrm>
          <a:prstGeom prst="rect">
            <a:avLst/>
          </a:prstGeom>
          <a:noFill/>
          <a:ln>
            <a:noFill/>
          </a:ln>
        </p:spPr>
      </p:pic>
      <p:pic>
        <p:nvPicPr>
          <p:cNvPr descr="Blue letters on a black background&#10;&#10;Description automatically generated" id="2089" name="Google Shape;2089;p227"/>
          <p:cNvPicPr preferRelativeResize="0"/>
          <p:nvPr/>
        </p:nvPicPr>
        <p:blipFill>
          <a:blip r:embed="rId19">
            <a:alphaModFix/>
          </a:blip>
          <a:stretch>
            <a:fillRect/>
          </a:stretch>
        </p:blipFill>
        <p:spPr>
          <a:xfrm>
            <a:off x="171451" y="3215025"/>
            <a:ext cx="516300" cy="84225"/>
          </a:xfrm>
          <a:prstGeom prst="rect">
            <a:avLst/>
          </a:prstGeom>
          <a:noFill/>
          <a:ln>
            <a:noFill/>
          </a:ln>
        </p:spPr>
      </p:pic>
      <p:pic>
        <p:nvPicPr>
          <p:cNvPr descr="A white text on a black background&#10;&#10;Description automatically generated with low confidence" id="2090" name="Google Shape;2090;p227"/>
          <p:cNvPicPr preferRelativeResize="0"/>
          <p:nvPr/>
        </p:nvPicPr>
        <p:blipFill rotWithShape="1">
          <a:blip r:embed="rId20">
            <a:alphaModFix/>
          </a:blip>
          <a:srcRect b="0" l="0" r="0" t="0"/>
          <a:stretch/>
        </p:blipFill>
        <p:spPr>
          <a:xfrm>
            <a:off x="4133717" y="3500812"/>
            <a:ext cx="489671" cy="100617"/>
          </a:xfrm>
          <a:prstGeom prst="rect">
            <a:avLst/>
          </a:prstGeom>
          <a:noFill/>
          <a:ln>
            <a:noFill/>
          </a:ln>
        </p:spPr>
      </p:pic>
      <p:pic>
        <p:nvPicPr>
          <p:cNvPr descr="A picture containing graphics, font, graphic design, logo&#10;&#10;Description automatically generated" id="2091" name="Google Shape;2091;p227"/>
          <p:cNvPicPr preferRelativeResize="0"/>
          <p:nvPr/>
        </p:nvPicPr>
        <p:blipFill rotWithShape="1">
          <a:blip r:embed="rId21">
            <a:alphaModFix/>
          </a:blip>
          <a:srcRect b="0" l="0" r="0" t="0"/>
          <a:stretch/>
        </p:blipFill>
        <p:spPr>
          <a:xfrm>
            <a:off x="3265700" y="3092926"/>
            <a:ext cx="428523" cy="104650"/>
          </a:xfrm>
          <a:prstGeom prst="rect">
            <a:avLst/>
          </a:prstGeom>
          <a:noFill/>
          <a:ln>
            <a:noFill/>
          </a:ln>
        </p:spPr>
      </p:pic>
      <p:pic>
        <p:nvPicPr>
          <p:cNvPr descr="A picture containing graphics, symbol, graphic design, star&#10;&#10;Description automatically generated" id="2092" name="Google Shape;2092;p227"/>
          <p:cNvPicPr preferRelativeResize="0"/>
          <p:nvPr/>
        </p:nvPicPr>
        <p:blipFill rotWithShape="1">
          <a:blip r:embed="rId22">
            <a:alphaModFix/>
          </a:blip>
          <a:srcRect b="0" l="0" r="0" t="0"/>
          <a:stretch/>
        </p:blipFill>
        <p:spPr>
          <a:xfrm>
            <a:off x="3033678" y="3507735"/>
            <a:ext cx="362700" cy="86771"/>
          </a:xfrm>
          <a:prstGeom prst="rect">
            <a:avLst/>
          </a:prstGeom>
          <a:noFill/>
          <a:ln>
            <a:noFill/>
          </a:ln>
        </p:spPr>
      </p:pic>
      <p:pic>
        <p:nvPicPr>
          <p:cNvPr descr="A green letter on a black background&#10;&#10;Description automatically generated with low confidence" id="2093" name="Google Shape;2093;p227"/>
          <p:cNvPicPr preferRelativeResize="0"/>
          <p:nvPr/>
        </p:nvPicPr>
        <p:blipFill rotWithShape="1">
          <a:blip r:embed="rId23">
            <a:alphaModFix/>
          </a:blip>
          <a:srcRect b="0" l="0" r="0" t="0"/>
          <a:stretch/>
        </p:blipFill>
        <p:spPr>
          <a:xfrm>
            <a:off x="3601412" y="3491143"/>
            <a:ext cx="351813" cy="108454"/>
          </a:xfrm>
          <a:prstGeom prst="rect">
            <a:avLst/>
          </a:prstGeom>
          <a:noFill/>
          <a:ln>
            <a:noFill/>
          </a:ln>
        </p:spPr>
      </p:pic>
      <p:pic>
        <p:nvPicPr>
          <p:cNvPr descr="A picture containing logo, symbol, graphics, font&#10;&#10;Description automatically generated" id="2094" name="Google Shape;2094;p227"/>
          <p:cNvPicPr preferRelativeResize="0"/>
          <p:nvPr/>
        </p:nvPicPr>
        <p:blipFill rotWithShape="1">
          <a:blip r:embed="rId24">
            <a:alphaModFix/>
          </a:blip>
          <a:srcRect b="0" l="0" r="0" t="0"/>
          <a:stretch/>
        </p:blipFill>
        <p:spPr>
          <a:xfrm>
            <a:off x="3366600" y="2640200"/>
            <a:ext cx="468625" cy="177275"/>
          </a:xfrm>
          <a:prstGeom prst="rect">
            <a:avLst/>
          </a:prstGeom>
          <a:noFill/>
          <a:ln>
            <a:noFill/>
          </a:ln>
        </p:spPr>
      </p:pic>
      <p:pic>
        <p:nvPicPr>
          <p:cNvPr descr="A picture containing black, darkness&#10;&#10;Description automatically generated" id="2095" name="Google Shape;2095;p227"/>
          <p:cNvPicPr preferRelativeResize="0"/>
          <p:nvPr/>
        </p:nvPicPr>
        <p:blipFill rotWithShape="1">
          <a:blip r:embed="rId25">
            <a:alphaModFix/>
          </a:blip>
          <a:srcRect b="0" l="0" r="0" t="0"/>
          <a:stretch/>
        </p:blipFill>
        <p:spPr>
          <a:xfrm>
            <a:off x="3530442" y="2296323"/>
            <a:ext cx="422759" cy="135638"/>
          </a:xfrm>
          <a:prstGeom prst="rect">
            <a:avLst/>
          </a:prstGeom>
          <a:noFill/>
          <a:ln>
            <a:noFill/>
          </a:ln>
        </p:spPr>
      </p:pic>
      <p:pic>
        <p:nvPicPr>
          <p:cNvPr descr="A picture containing text, font, graphics, screenshot&#10;&#10;Description automatically generated" id="2096" name="Google Shape;2096;p227"/>
          <p:cNvPicPr preferRelativeResize="0"/>
          <p:nvPr/>
        </p:nvPicPr>
        <p:blipFill rotWithShape="1">
          <a:blip r:embed="rId26">
            <a:alphaModFix/>
          </a:blip>
          <a:srcRect b="0" l="0" r="0" t="0"/>
          <a:stretch/>
        </p:blipFill>
        <p:spPr>
          <a:xfrm>
            <a:off x="4214894" y="2287593"/>
            <a:ext cx="473372" cy="118119"/>
          </a:xfrm>
          <a:prstGeom prst="rect">
            <a:avLst/>
          </a:prstGeom>
          <a:noFill/>
          <a:ln>
            <a:noFill/>
          </a:ln>
        </p:spPr>
      </p:pic>
      <p:pic>
        <p:nvPicPr>
          <p:cNvPr descr="A picture containing black, darkness&#10;&#10;Description automatically generated" id="2097" name="Google Shape;2097;p227"/>
          <p:cNvPicPr preferRelativeResize="0"/>
          <p:nvPr/>
        </p:nvPicPr>
        <p:blipFill rotWithShape="1">
          <a:blip r:embed="rId27">
            <a:alphaModFix/>
          </a:blip>
          <a:srcRect b="0" l="0" r="0" t="0"/>
          <a:stretch/>
        </p:blipFill>
        <p:spPr>
          <a:xfrm>
            <a:off x="4996101" y="2311921"/>
            <a:ext cx="472056" cy="89813"/>
          </a:xfrm>
          <a:prstGeom prst="rect">
            <a:avLst/>
          </a:prstGeom>
          <a:noFill/>
          <a:ln>
            <a:noFill/>
          </a:ln>
        </p:spPr>
      </p:pic>
      <p:sp>
        <p:nvSpPr>
          <p:cNvPr id="2098" name="Google Shape;2098;p227"/>
          <p:cNvSpPr txBox="1"/>
          <p:nvPr/>
        </p:nvSpPr>
        <p:spPr>
          <a:xfrm>
            <a:off x="5920054" y="2292725"/>
            <a:ext cx="10125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Banks</a:t>
            </a:r>
            <a:endParaRPr>
              <a:solidFill>
                <a:schemeClr val="dk1"/>
              </a:solidFill>
            </a:endParaRPr>
          </a:p>
        </p:txBody>
      </p:sp>
      <p:sp>
        <p:nvSpPr>
          <p:cNvPr id="2099" name="Google Shape;2099;p227"/>
          <p:cNvSpPr txBox="1"/>
          <p:nvPr/>
        </p:nvSpPr>
        <p:spPr>
          <a:xfrm>
            <a:off x="5962978" y="2527587"/>
            <a:ext cx="8916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Asset Managers</a:t>
            </a:r>
            <a:endParaRPr>
              <a:solidFill>
                <a:schemeClr val="dk1"/>
              </a:solidFill>
            </a:endParaRPr>
          </a:p>
        </p:txBody>
      </p:sp>
      <p:sp>
        <p:nvSpPr>
          <p:cNvPr id="2100" name="Google Shape;2100;p227"/>
          <p:cNvSpPr txBox="1"/>
          <p:nvPr/>
        </p:nvSpPr>
        <p:spPr>
          <a:xfrm>
            <a:off x="5810273" y="2762450"/>
            <a:ext cx="1012500" cy="221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Other Institutional Investors</a:t>
            </a:r>
            <a:endParaRPr>
              <a:solidFill>
                <a:schemeClr val="dk1"/>
              </a:solidFill>
            </a:endParaRPr>
          </a:p>
        </p:txBody>
      </p:sp>
      <p:sp>
        <p:nvSpPr>
          <p:cNvPr id="2101" name="Google Shape;2101;p227"/>
          <p:cNvSpPr txBox="1"/>
          <p:nvPr/>
        </p:nvSpPr>
        <p:spPr>
          <a:xfrm>
            <a:off x="5838566" y="3108312"/>
            <a:ext cx="8643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Insurers</a:t>
            </a:r>
            <a:endParaRPr>
              <a:solidFill>
                <a:schemeClr val="dk1"/>
              </a:solidFill>
            </a:endParaRPr>
          </a:p>
        </p:txBody>
      </p:sp>
      <p:sp>
        <p:nvSpPr>
          <p:cNvPr id="2102" name="Google Shape;2102;p227"/>
          <p:cNvSpPr txBox="1"/>
          <p:nvPr/>
        </p:nvSpPr>
        <p:spPr>
          <a:xfrm>
            <a:off x="5859337" y="3343175"/>
            <a:ext cx="6384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Corporates</a:t>
            </a:r>
            <a:endParaRPr>
              <a:solidFill>
                <a:schemeClr val="dk1"/>
              </a:solidFill>
            </a:endParaRPr>
          </a:p>
        </p:txBody>
      </p:sp>
      <p:sp>
        <p:nvSpPr>
          <p:cNvPr id="2103" name="Google Shape;2103;p227"/>
          <p:cNvSpPr txBox="1"/>
          <p:nvPr/>
        </p:nvSpPr>
        <p:spPr>
          <a:xfrm>
            <a:off x="5601726" y="3578037"/>
            <a:ext cx="9612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chemeClr val="dk1"/>
                </a:solidFill>
              </a:rPr>
              <a:t>Clearing Houses</a:t>
            </a:r>
            <a:endParaRPr>
              <a:solidFill>
                <a:schemeClr val="dk1"/>
              </a:solidFill>
            </a:endParaRPr>
          </a:p>
        </p:txBody>
      </p:sp>
      <p:grpSp>
        <p:nvGrpSpPr>
          <p:cNvPr id="2104" name="Google Shape;2104;p227"/>
          <p:cNvGrpSpPr/>
          <p:nvPr/>
        </p:nvGrpSpPr>
        <p:grpSpPr>
          <a:xfrm>
            <a:off x="356400" y="3973643"/>
            <a:ext cx="5869822" cy="915781"/>
            <a:chOff x="356400" y="3821243"/>
            <a:chExt cx="5869822" cy="915781"/>
          </a:xfrm>
        </p:grpSpPr>
        <p:sp>
          <p:nvSpPr>
            <p:cNvPr id="2105" name="Google Shape;2105;p227"/>
            <p:cNvSpPr txBox="1"/>
            <p:nvPr/>
          </p:nvSpPr>
          <p:spPr>
            <a:xfrm>
              <a:off x="4145325" y="3821243"/>
              <a:ext cx="10650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i="0" lang="en" sz="800" u="none" cap="none" strike="noStrike">
                  <a:solidFill>
                    <a:schemeClr val="dk1"/>
                  </a:solidFill>
                  <a:latin typeface="Arial"/>
                  <a:ea typeface="Arial"/>
                  <a:cs typeface="Arial"/>
                  <a:sym typeface="Arial"/>
                </a:rPr>
                <a:t>Cloud Providers</a:t>
              </a:r>
              <a:endParaRPr/>
            </a:p>
          </p:txBody>
        </p:sp>
        <p:cxnSp>
          <p:nvCxnSpPr>
            <p:cNvPr id="2106" name="Google Shape;2106;p227"/>
            <p:cNvCxnSpPr/>
            <p:nvPr/>
          </p:nvCxnSpPr>
          <p:spPr>
            <a:xfrm>
              <a:off x="356400" y="4240600"/>
              <a:ext cx="4104300" cy="0"/>
            </a:xfrm>
            <a:prstGeom prst="straightConnector1">
              <a:avLst/>
            </a:prstGeom>
            <a:noFill/>
            <a:ln cap="rnd" cmpd="sng" w="9525">
              <a:solidFill>
                <a:schemeClr val="dk1"/>
              </a:solidFill>
              <a:prstDash val="dash"/>
              <a:round/>
              <a:headEnd len="sm" w="sm" type="none"/>
              <a:tailEnd len="sm" w="sm" type="none"/>
            </a:ln>
          </p:spPr>
        </p:cxnSp>
        <p:grpSp>
          <p:nvGrpSpPr>
            <p:cNvPr id="2107" name="Google Shape;2107;p227"/>
            <p:cNvGrpSpPr/>
            <p:nvPr/>
          </p:nvGrpSpPr>
          <p:grpSpPr>
            <a:xfrm>
              <a:off x="3239690" y="4522412"/>
              <a:ext cx="2764635" cy="214612"/>
              <a:chOff x="3239690" y="4522412"/>
              <a:chExt cx="2764635" cy="214612"/>
            </a:xfrm>
          </p:grpSpPr>
          <p:pic>
            <p:nvPicPr>
              <p:cNvPr descr="A close up of a logo&#10;&#10;Description automatically generated with low confidence" id="2108" name="Google Shape;2108;p227"/>
              <p:cNvPicPr preferRelativeResize="0"/>
              <p:nvPr/>
            </p:nvPicPr>
            <p:blipFill rotWithShape="1">
              <a:blip r:embed="rId28">
                <a:alphaModFix/>
              </a:blip>
              <a:srcRect b="0" l="0" r="0" t="0"/>
              <a:stretch/>
            </p:blipFill>
            <p:spPr>
              <a:xfrm>
                <a:off x="3239690" y="4535706"/>
                <a:ext cx="890522" cy="137753"/>
              </a:xfrm>
              <a:prstGeom prst="rect">
                <a:avLst/>
              </a:prstGeom>
              <a:noFill/>
              <a:ln>
                <a:noFill/>
              </a:ln>
            </p:spPr>
          </p:pic>
          <p:pic>
            <p:nvPicPr>
              <p:cNvPr descr="A picture containing graphics, font, logo, graphic design&#10;&#10;Description automatically generated" id="2109" name="Google Shape;2109;p227"/>
              <p:cNvPicPr preferRelativeResize="0"/>
              <p:nvPr/>
            </p:nvPicPr>
            <p:blipFill rotWithShape="1">
              <a:blip r:embed="rId29">
                <a:alphaModFix/>
              </a:blip>
              <a:srcRect b="0" l="0" r="0" t="0"/>
              <a:stretch/>
            </p:blipFill>
            <p:spPr>
              <a:xfrm>
                <a:off x="4518051" y="4552156"/>
                <a:ext cx="308915" cy="184868"/>
              </a:xfrm>
              <a:prstGeom prst="rect">
                <a:avLst/>
              </a:prstGeom>
              <a:noFill/>
              <a:ln>
                <a:noFill/>
              </a:ln>
            </p:spPr>
          </p:pic>
          <p:pic>
            <p:nvPicPr>
              <p:cNvPr descr="A blue text on a black background&#10;&#10;Description automatically generated with medium confidence" id="2110" name="Google Shape;2110;p227"/>
              <p:cNvPicPr preferRelativeResize="0"/>
              <p:nvPr/>
            </p:nvPicPr>
            <p:blipFill rotWithShape="1">
              <a:blip r:embed="rId30">
                <a:alphaModFix/>
              </a:blip>
              <a:srcRect b="0" l="0" r="0" t="0"/>
              <a:stretch/>
            </p:blipFill>
            <p:spPr>
              <a:xfrm>
                <a:off x="5214805" y="4522412"/>
                <a:ext cx="789520" cy="159483"/>
              </a:xfrm>
              <a:prstGeom prst="rect">
                <a:avLst/>
              </a:prstGeom>
              <a:noFill/>
              <a:ln>
                <a:noFill/>
              </a:ln>
            </p:spPr>
          </p:pic>
        </p:grpSp>
        <p:grpSp>
          <p:nvGrpSpPr>
            <p:cNvPr id="2111" name="Google Shape;2111;p227"/>
            <p:cNvGrpSpPr/>
            <p:nvPr/>
          </p:nvGrpSpPr>
          <p:grpSpPr>
            <a:xfrm>
              <a:off x="4449227" y="3997559"/>
              <a:ext cx="457200" cy="457200"/>
              <a:chOff x="5778124" y="1556867"/>
              <a:chExt cx="457200" cy="457200"/>
            </a:xfrm>
          </p:grpSpPr>
          <p:sp>
            <p:nvSpPr>
              <p:cNvPr id="2112" name="Google Shape;2112;p227"/>
              <p:cNvSpPr/>
              <p:nvPr/>
            </p:nvSpPr>
            <p:spPr>
              <a:xfrm>
                <a:off x="5778124" y="1556867"/>
                <a:ext cx="457200" cy="457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sz="1800">
                  <a:solidFill>
                    <a:srgbClr val="262626"/>
                  </a:solidFill>
                  <a:latin typeface="Calibri"/>
                  <a:ea typeface="Calibri"/>
                  <a:cs typeface="Calibri"/>
                  <a:sym typeface="Calibri"/>
                </a:endParaRPr>
              </a:p>
            </p:txBody>
          </p:sp>
          <p:sp>
            <p:nvSpPr>
              <p:cNvPr id="2113" name="Google Shape;2113;p227"/>
              <p:cNvSpPr/>
              <p:nvPr/>
            </p:nvSpPr>
            <p:spPr>
              <a:xfrm>
                <a:off x="5855848" y="1664046"/>
                <a:ext cx="299781" cy="213454"/>
              </a:xfrm>
              <a:custGeom>
                <a:rect b="b" l="l" r="r" t="t"/>
                <a:pathLst>
                  <a:path extrusionOk="0" h="6367" w="8942">
                    <a:moveTo>
                      <a:pt x="5008" y="709"/>
                    </a:moveTo>
                    <a:cubicBezTo>
                      <a:pt x="6394" y="709"/>
                      <a:pt x="7518" y="1834"/>
                      <a:pt x="7518" y="3215"/>
                    </a:cubicBezTo>
                    <a:cubicBezTo>
                      <a:pt x="7518" y="3259"/>
                      <a:pt x="7515" y="3296"/>
                      <a:pt x="7512" y="3334"/>
                    </a:cubicBezTo>
                    <a:lnTo>
                      <a:pt x="7509" y="3374"/>
                    </a:lnTo>
                    <a:cubicBezTo>
                      <a:pt x="7500" y="3511"/>
                      <a:pt x="7568" y="3639"/>
                      <a:pt x="7687" y="3707"/>
                    </a:cubicBezTo>
                    <a:cubicBezTo>
                      <a:pt x="8034" y="3906"/>
                      <a:pt x="8235" y="4240"/>
                      <a:pt x="8235" y="4620"/>
                    </a:cubicBezTo>
                    <a:cubicBezTo>
                      <a:pt x="8235" y="5201"/>
                      <a:pt x="7761" y="5660"/>
                      <a:pt x="7157" y="5660"/>
                    </a:cubicBezTo>
                    <a:lnTo>
                      <a:pt x="2145" y="5660"/>
                    </a:lnTo>
                    <a:cubicBezTo>
                      <a:pt x="1339" y="5660"/>
                      <a:pt x="708" y="5045"/>
                      <a:pt x="708" y="4261"/>
                    </a:cubicBezTo>
                    <a:cubicBezTo>
                      <a:pt x="708" y="3477"/>
                      <a:pt x="1337" y="2862"/>
                      <a:pt x="2150" y="2862"/>
                    </a:cubicBezTo>
                    <a:lnTo>
                      <a:pt x="2154" y="2862"/>
                    </a:lnTo>
                    <a:cubicBezTo>
                      <a:pt x="2176" y="2865"/>
                      <a:pt x="2199" y="2868"/>
                      <a:pt x="2221" y="2868"/>
                    </a:cubicBezTo>
                    <a:cubicBezTo>
                      <a:pt x="2227" y="2868"/>
                      <a:pt x="2233" y="2868"/>
                      <a:pt x="2240" y="2868"/>
                    </a:cubicBezTo>
                    <a:cubicBezTo>
                      <a:pt x="2402" y="2868"/>
                      <a:pt x="2539" y="2758"/>
                      <a:pt x="2579" y="2602"/>
                    </a:cubicBezTo>
                    <a:cubicBezTo>
                      <a:pt x="2861" y="1488"/>
                      <a:pt x="3862" y="709"/>
                      <a:pt x="5008" y="709"/>
                    </a:cubicBezTo>
                    <a:close/>
                    <a:moveTo>
                      <a:pt x="5008" y="1"/>
                    </a:moveTo>
                    <a:cubicBezTo>
                      <a:pt x="3632" y="1"/>
                      <a:pt x="2420" y="875"/>
                      <a:pt x="1974" y="2160"/>
                    </a:cubicBezTo>
                    <a:cubicBezTo>
                      <a:pt x="855" y="2243"/>
                      <a:pt x="1" y="3135"/>
                      <a:pt x="1" y="4261"/>
                    </a:cubicBezTo>
                    <a:cubicBezTo>
                      <a:pt x="1" y="5443"/>
                      <a:pt x="941" y="6367"/>
                      <a:pt x="2145" y="6367"/>
                    </a:cubicBezTo>
                    <a:lnTo>
                      <a:pt x="7157" y="6367"/>
                    </a:lnTo>
                    <a:cubicBezTo>
                      <a:pt x="8156" y="6367"/>
                      <a:pt x="8942" y="5599"/>
                      <a:pt x="8942" y="4619"/>
                    </a:cubicBezTo>
                    <a:cubicBezTo>
                      <a:pt x="8942" y="4060"/>
                      <a:pt x="8679" y="3548"/>
                      <a:pt x="8226" y="3214"/>
                    </a:cubicBezTo>
                    <a:cubicBezTo>
                      <a:pt x="8226" y="1442"/>
                      <a:pt x="6781" y="1"/>
                      <a:pt x="50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sz="1800">
                  <a:solidFill>
                    <a:schemeClr val="dk1"/>
                  </a:solidFill>
                  <a:latin typeface="Lato"/>
                  <a:ea typeface="Lato"/>
                  <a:cs typeface="Lato"/>
                  <a:sym typeface="Lato"/>
                </a:endParaRPr>
              </a:p>
            </p:txBody>
          </p:sp>
        </p:grpSp>
        <p:cxnSp>
          <p:nvCxnSpPr>
            <p:cNvPr id="2114" name="Google Shape;2114;p227"/>
            <p:cNvCxnSpPr/>
            <p:nvPr/>
          </p:nvCxnSpPr>
          <p:spPr>
            <a:xfrm>
              <a:off x="4913122" y="4240588"/>
              <a:ext cx="1313100" cy="0"/>
            </a:xfrm>
            <a:prstGeom prst="straightConnector1">
              <a:avLst/>
            </a:prstGeom>
            <a:noFill/>
            <a:ln cap="rnd" cmpd="sng" w="9525">
              <a:solidFill>
                <a:schemeClr val="dk1"/>
              </a:solidFill>
              <a:prstDash val="dash"/>
              <a:round/>
              <a:headEnd len="sm" w="sm" type="none"/>
              <a:tailEnd len="sm" w="sm" type="none"/>
            </a:ln>
          </p:spPr>
        </p:cxnSp>
      </p:grpSp>
      <p:sp>
        <p:nvSpPr>
          <p:cNvPr id="2115" name="Google Shape;2115;p227"/>
          <p:cNvSpPr txBox="1"/>
          <p:nvPr/>
        </p:nvSpPr>
        <p:spPr>
          <a:xfrm>
            <a:off x="365750" y="228600"/>
            <a:ext cx="8321100" cy="10050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Clr>
                <a:schemeClr val="dk1"/>
              </a:buClr>
              <a:buSzPts val="2600"/>
              <a:buFont typeface="Arial"/>
              <a:buNone/>
            </a:pPr>
            <a:r>
              <a:rPr b="1" lang="en" sz="2600">
                <a:solidFill>
                  <a:schemeClr val="dk1"/>
                </a:solidFill>
              </a:rPr>
              <a:t>Financial Services Data Cloud</a:t>
            </a:r>
            <a:endParaRPr b="1" sz="2600">
              <a:solidFill>
                <a:schemeClr val="dk1"/>
              </a:solidFill>
            </a:endParaRPr>
          </a:p>
          <a:p>
            <a:pPr indent="0" lvl="0" marL="0" marR="0" rtl="0" algn="l">
              <a:lnSpc>
                <a:spcPct val="105000"/>
              </a:lnSpc>
              <a:spcBef>
                <a:spcPts val="0"/>
              </a:spcBef>
              <a:spcAft>
                <a:spcPts val="0"/>
              </a:spcAft>
              <a:buClr>
                <a:schemeClr val="dk1"/>
              </a:buClr>
              <a:buSzPts val="2600"/>
              <a:buFont typeface="Arial"/>
              <a:buNone/>
            </a:pPr>
            <a:r>
              <a:rPr lang="en" sz="2600">
                <a:solidFill>
                  <a:schemeClr val="dk1"/>
                </a:solidFill>
              </a:rPr>
              <a:t>For Asset Management</a:t>
            </a:r>
            <a:endParaRPr sz="2600">
              <a:solidFill>
                <a:schemeClr val="dk1"/>
              </a:solidFill>
            </a:endParaRPr>
          </a:p>
        </p:txBody>
      </p:sp>
      <p:sp>
        <p:nvSpPr>
          <p:cNvPr id="2116" name="Google Shape;2116;p227"/>
          <p:cNvSpPr/>
          <p:nvPr/>
        </p:nvSpPr>
        <p:spPr>
          <a:xfrm>
            <a:off x="0" y="33007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7" name="Google Shape;2117;p227"/>
          <p:cNvCxnSpPr/>
          <p:nvPr/>
        </p:nvCxnSpPr>
        <p:spPr>
          <a:xfrm>
            <a:off x="6484652" y="1938906"/>
            <a:ext cx="1410900" cy="0"/>
          </a:xfrm>
          <a:prstGeom prst="straightConnector1">
            <a:avLst/>
          </a:prstGeom>
          <a:noFill/>
          <a:ln cap="rnd" cmpd="sng" w="9525">
            <a:solidFill>
              <a:schemeClr val="dk1"/>
            </a:solidFill>
            <a:prstDash val="dash"/>
            <a:round/>
            <a:headEnd len="sm" w="sm" type="none"/>
            <a:tailEnd len="sm" w="sm" type="none"/>
          </a:ln>
        </p:spPr>
      </p:cxnSp>
      <p:grpSp>
        <p:nvGrpSpPr>
          <p:cNvPr id="2118" name="Google Shape;2118;p227"/>
          <p:cNvGrpSpPr/>
          <p:nvPr/>
        </p:nvGrpSpPr>
        <p:grpSpPr>
          <a:xfrm>
            <a:off x="5277025" y="1341651"/>
            <a:ext cx="1544054" cy="824816"/>
            <a:chOff x="5124625" y="1113051"/>
            <a:chExt cx="1544054" cy="824816"/>
          </a:xfrm>
        </p:grpSpPr>
        <p:grpSp>
          <p:nvGrpSpPr>
            <p:cNvPr id="2119" name="Google Shape;2119;p227"/>
            <p:cNvGrpSpPr/>
            <p:nvPr/>
          </p:nvGrpSpPr>
          <p:grpSpPr>
            <a:xfrm>
              <a:off x="5124625" y="1480667"/>
              <a:ext cx="1392617" cy="457200"/>
              <a:chOff x="5124625" y="1480667"/>
              <a:chExt cx="1392617" cy="457200"/>
            </a:xfrm>
          </p:grpSpPr>
          <p:cxnSp>
            <p:nvCxnSpPr>
              <p:cNvPr id="2120" name="Google Shape;2120;p227"/>
              <p:cNvCxnSpPr/>
              <p:nvPr/>
            </p:nvCxnSpPr>
            <p:spPr>
              <a:xfrm>
                <a:off x="5124625" y="1710400"/>
                <a:ext cx="1380600" cy="0"/>
              </a:xfrm>
              <a:prstGeom prst="straightConnector1">
                <a:avLst/>
              </a:prstGeom>
              <a:noFill/>
              <a:ln cap="rnd" cmpd="sng" w="9525">
                <a:solidFill>
                  <a:schemeClr val="dk1"/>
                </a:solidFill>
                <a:prstDash val="dash"/>
                <a:round/>
                <a:headEnd len="sm" w="sm" type="none"/>
                <a:tailEnd len="sm" w="sm" type="none"/>
              </a:ln>
            </p:spPr>
          </p:cxnSp>
          <p:grpSp>
            <p:nvGrpSpPr>
              <p:cNvPr id="2121" name="Google Shape;2121;p227"/>
              <p:cNvGrpSpPr/>
              <p:nvPr/>
            </p:nvGrpSpPr>
            <p:grpSpPr>
              <a:xfrm>
                <a:off x="6060042" y="1480667"/>
                <a:ext cx="457200" cy="457200"/>
                <a:chOff x="5558912" y="1556867"/>
                <a:chExt cx="457200" cy="457200"/>
              </a:xfrm>
            </p:grpSpPr>
            <p:sp>
              <p:nvSpPr>
                <p:cNvPr id="2122" name="Google Shape;2122;p227"/>
                <p:cNvSpPr/>
                <p:nvPr/>
              </p:nvSpPr>
              <p:spPr>
                <a:xfrm>
                  <a:off x="5558912" y="1556867"/>
                  <a:ext cx="457200" cy="457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b="0" i="0" sz="1800" u="none" cap="none" strike="noStrike">
                    <a:solidFill>
                      <a:srgbClr val="262626"/>
                    </a:solidFill>
                    <a:latin typeface="Calibri"/>
                    <a:ea typeface="Calibri"/>
                    <a:cs typeface="Calibri"/>
                    <a:sym typeface="Calibri"/>
                  </a:endParaRPr>
                </a:p>
              </p:txBody>
            </p:sp>
            <p:sp>
              <p:nvSpPr>
                <p:cNvPr id="2123" name="Google Shape;2123;p227"/>
                <p:cNvSpPr/>
                <p:nvPr/>
              </p:nvSpPr>
              <p:spPr>
                <a:xfrm>
                  <a:off x="5632136" y="1668765"/>
                  <a:ext cx="318643" cy="214594"/>
                </a:xfrm>
                <a:custGeom>
                  <a:rect b="b" l="l" r="r" t="t"/>
                  <a:pathLst>
                    <a:path extrusionOk="0" h="6245" w="9273">
                      <a:moveTo>
                        <a:pt x="5875" y="1049"/>
                      </a:moveTo>
                      <a:cubicBezTo>
                        <a:pt x="5861" y="1049"/>
                        <a:pt x="5846" y="1052"/>
                        <a:pt x="5833" y="1059"/>
                      </a:cubicBezTo>
                      <a:cubicBezTo>
                        <a:pt x="5792" y="1080"/>
                        <a:pt x="5770" y="1121"/>
                        <a:pt x="5778" y="1166"/>
                      </a:cubicBezTo>
                      <a:cubicBezTo>
                        <a:pt x="5783" y="1184"/>
                        <a:pt x="5856" y="1599"/>
                        <a:pt x="5468" y="1767"/>
                      </a:cubicBezTo>
                      <a:cubicBezTo>
                        <a:pt x="5418" y="1789"/>
                        <a:pt x="5395" y="1847"/>
                        <a:pt x="5416" y="1898"/>
                      </a:cubicBezTo>
                      <a:cubicBezTo>
                        <a:pt x="5432" y="1935"/>
                        <a:pt x="5468" y="1957"/>
                        <a:pt x="5507" y="1957"/>
                      </a:cubicBezTo>
                      <a:cubicBezTo>
                        <a:pt x="5520" y="1957"/>
                        <a:pt x="5532" y="1956"/>
                        <a:pt x="5545" y="1950"/>
                      </a:cubicBezTo>
                      <a:cubicBezTo>
                        <a:pt x="5833" y="1824"/>
                        <a:pt x="5946" y="1586"/>
                        <a:pt x="5976" y="1381"/>
                      </a:cubicBezTo>
                      <a:cubicBezTo>
                        <a:pt x="6206" y="1582"/>
                        <a:pt x="6644" y="1886"/>
                        <a:pt x="7183" y="1886"/>
                      </a:cubicBezTo>
                      <a:cubicBezTo>
                        <a:pt x="7237" y="1886"/>
                        <a:pt x="7281" y="1841"/>
                        <a:pt x="7281" y="1788"/>
                      </a:cubicBezTo>
                      <a:cubicBezTo>
                        <a:pt x="7281" y="1735"/>
                        <a:pt x="7237" y="1690"/>
                        <a:pt x="7183" y="1690"/>
                      </a:cubicBezTo>
                      <a:cubicBezTo>
                        <a:pt x="6490" y="1690"/>
                        <a:pt x="5955" y="1089"/>
                        <a:pt x="5949" y="1083"/>
                      </a:cubicBezTo>
                      <a:cubicBezTo>
                        <a:pt x="5931" y="1061"/>
                        <a:pt x="5903" y="1049"/>
                        <a:pt x="5875" y="1049"/>
                      </a:cubicBezTo>
                      <a:close/>
                      <a:moveTo>
                        <a:pt x="2552" y="1585"/>
                      </a:moveTo>
                      <a:cubicBezTo>
                        <a:pt x="2547" y="1585"/>
                        <a:pt x="2543" y="1585"/>
                        <a:pt x="2538" y="1586"/>
                      </a:cubicBezTo>
                      <a:cubicBezTo>
                        <a:pt x="2500" y="1588"/>
                        <a:pt x="2464" y="1616"/>
                        <a:pt x="2451" y="1653"/>
                      </a:cubicBezTo>
                      <a:cubicBezTo>
                        <a:pt x="2446" y="1668"/>
                        <a:pt x="2327" y="2005"/>
                        <a:pt x="1860" y="2213"/>
                      </a:cubicBezTo>
                      <a:cubicBezTo>
                        <a:pt x="1809" y="2235"/>
                        <a:pt x="1787" y="2293"/>
                        <a:pt x="1809" y="2343"/>
                      </a:cubicBezTo>
                      <a:cubicBezTo>
                        <a:pt x="1823" y="2379"/>
                        <a:pt x="1860" y="2401"/>
                        <a:pt x="1899" y="2401"/>
                      </a:cubicBezTo>
                      <a:cubicBezTo>
                        <a:pt x="1912" y="2401"/>
                        <a:pt x="1925" y="2399"/>
                        <a:pt x="1937" y="2394"/>
                      </a:cubicBezTo>
                      <a:cubicBezTo>
                        <a:pt x="2272" y="2245"/>
                        <a:pt x="2457" y="2032"/>
                        <a:pt x="2552" y="1885"/>
                      </a:cubicBezTo>
                      <a:cubicBezTo>
                        <a:pt x="2724" y="2128"/>
                        <a:pt x="3138" y="2584"/>
                        <a:pt x="3896" y="2743"/>
                      </a:cubicBezTo>
                      <a:cubicBezTo>
                        <a:pt x="3903" y="2744"/>
                        <a:pt x="3907" y="2744"/>
                        <a:pt x="3916" y="2744"/>
                      </a:cubicBezTo>
                      <a:cubicBezTo>
                        <a:pt x="3962" y="2744"/>
                        <a:pt x="4002" y="2713"/>
                        <a:pt x="4011" y="2666"/>
                      </a:cubicBezTo>
                      <a:cubicBezTo>
                        <a:pt x="4023" y="2612"/>
                        <a:pt x="3991" y="2560"/>
                        <a:pt x="3936" y="2550"/>
                      </a:cubicBezTo>
                      <a:cubicBezTo>
                        <a:pt x="3005" y="2354"/>
                        <a:pt x="2636" y="1647"/>
                        <a:pt x="2633" y="1639"/>
                      </a:cubicBezTo>
                      <a:cubicBezTo>
                        <a:pt x="2616" y="1608"/>
                        <a:pt x="2585" y="1585"/>
                        <a:pt x="2552" y="1585"/>
                      </a:cubicBezTo>
                      <a:close/>
                      <a:moveTo>
                        <a:pt x="1635" y="2612"/>
                      </a:moveTo>
                      <a:cubicBezTo>
                        <a:pt x="1633" y="2612"/>
                        <a:pt x="1631" y="2612"/>
                        <a:pt x="1630" y="2612"/>
                      </a:cubicBezTo>
                      <a:cubicBezTo>
                        <a:pt x="1575" y="2617"/>
                        <a:pt x="1534" y="2664"/>
                        <a:pt x="1537" y="2718"/>
                      </a:cubicBezTo>
                      <a:cubicBezTo>
                        <a:pt x="1627" y="3919"/>
                        <a:pt x="2320" y="4339"/>
                        <a:pt x="2613" y="4465"/>
                      </a:cubicBezTo>
                      <a:cubicBezTo>
                        <a:pt x="2691" y="4498"/>
                        <a:pt x="2774" y="4514"/>
                        <a:pt x="2858" y="4514"/>
                      </a:cubicBezTo>
                      <a:cubicBezTo>
                        <a:pt x="2924" y="4514"/>
                        <a:pt x="2990" y="4504"/>
                        <a:pt x="3054" y="4483"/>
                      </a:cubicBezTo>
                      <a:cubicBezTo>
                        <a:pt x="3334" y="4391"/>
                        <a:pt x="4014" y="4057"/>
                        <a:pt x="4246" y="2977"/>
                      </a:cubicBezTo>
                      <a:cubicBezTo>
                        <a:pt x="4256" y="2924"/>
                        <a:pt x="4224" y="2872"/>
                        <a:pt x="4170" y="2862"/>
                      </a:cubicBezTo>
                      <a:cubicBezTo>
                        <a:pt x="4162" y="2860"/>
                        <a:pt x="4155" y="2859"/>
                        <a:pt x="4147" y="2859"/>
                      </a:cubicBezTo>
                      <a:cubicBezTo>
                        <a:pt x="4102" y="2859"/>
                        <a:pt x="4063" y="2892"/>
                        <a:pt x="4053" y="2937"/>
                      </a:cubicBezTo>
                      <a:cubicBezTo>
                        <a:pt x="3844" y="3916"/>
                        <a:pt x="3242" y="4213"/>
                        <a:pt x="2993" y="4296"/>
                      </a:cubicBezTo>
                      <a:cubicBezTo>
                        <a:pt x="2950" y="4310"/>
                        <a:pt x="2905" y="4318"/>
                        <a:pt x="2860" y="4318"/>
                      </a:cubicBezTo>
                      <a:cubicBezTo>
                        <a:pt x="2804" y="4318"/>
                        <a:pt x="2747" y="4306"/>
                        <a:pt x="2693" y="4283"/>
                      </a:cubicBezTo>
                      <a:cubicBezTo>
                        <a:pt x="2433" y="4171"/>
                        <a:pt x="1818" y="3797"/>
                        <a:pt x="1736" y="2706"/>
                      </a:cubicBezTo>
                      <a:cubicBezTo>
                        <a:pt x="1731" y="2651"/>
                        <a:pt x="1688" y="2612"/>
                        <a:pt x="1635" y="2612"/>
                      </a:cubicBezTo>
                      <a:close/>
                      <a:moveTo>
                        <a:pt x="6374" y="169"/>
                      </a:moveTo>
                      <a:cubicBezTo>
                        <a:pt x="6373" y="169"/>
                        <a:pt x="6371" y="169"/>
                        <a:pt x="6369" y="169"/>
                      </a:cubicBezTo>
                      <a:lnTo>
                        <a:pt x="6329" y="171"/>
                      </a:lnTo>
                      <a:cubicBezTo>
                        <a:pt x="6315" y="171"/>
                        <a:pt x="6299" y="171"/>
                        <a:pt x="6281" y="171"/>
                      </a:cubicBezTo>
                      <a:cubicBezTo>
                        <a:pt x="5986" y="171"/>
                        <a:pt x="5332" y="215"/>
                        <a:pt x="5012" y="992"/>
                      </a:cubicBezTo>
                      <a:cubicBezTo>
                        <a:pt x="4966" y="1106"/>
                        <a:pt x="5021" y="1239"/>
                        <a:pt x="5137" y="1286"/>
                      </a:cubicBezTo>
                      <a:cubicBezTo>
                        <a:pt x="5165" y="1298"/>
                        <a:pt x="5194" y="1303"/>
                        <a:pt x="5222" y="1303"/>
                      </a:cubicBezTo>
                      <a:cubicBezTo>
                        <a:pt x="5311" y="1303"/>
                        <a:pt x="5395" y="1250"/>
                        <a:pt x="5432" y="1163"/>
                      </a:cubicBezTo>
                      <a:cubicBezTo>
                        <a:pt x="5641" y="649"/>
                        <a:pt x="6050" y="624"/>
                        <a:pt x="6293" y="624"/>
                      </a:cubicBezTo>
                      <a:cubicBezTo>
                        <a:pt x="6305" y="624"/>
                        <a:pt x="6318" y="624"/>
                        <a:pt x="6329" y="624"/>
                      </a:cubicBezTo>
                      <a:lnTo>
                        <a:pt x="6369" y="624"/>
                      </a:lnTo>
                      <a:cubicBezTo>
                        <a:pt x="6372" y="624"/>
                        <a:pt x="6374" y="624"/>
                        <a:pt x="6376" y="624"/>
                      </a:cubicBezTo>
                      <a:cubicBezTo>
                        <a:pt x="6554" y="624"/>
                        <a:pt x="6842" y="625"/>
                        <a:pt x="7066" y="848"/>
                      </a:cubicBezTo>
                      <a:cubicBezTo>
                        <a:pt x="7290" y="1075"/>
                        <a:pt x="7406" y="1478"/>
                        <a:pt x="7406" y="2046"/>
                      </a:cubicBezTo>
                      <a:cubicBezTo>
                        <a:pt x="7406" y="2106"/>
                        <a:pt x="7430" y="2162"/>
                        <a:pt x="7471" y="2205"/>
                      </a:cubicBezTo>
                      <a:cubicBezTo>
                        <a:pt x="7535" y="2269"/>
                        <a:pt x="7568" y="2352"/>
                        <a:pt x="7568" y="2440"/>
                      </a:cubicBezTo>
                      <a:lnTo>
                        <a:pt x="7568" y="2559"/>
                      </a:lnTo>
                      <a:cubicBezTo>
                        <a:pt x="7568" y="2646"/>
                        <a:pt x="7534" y="2731"/>
                        <a:pt x="7471" y="2792"/>
                      </a:cubicBezTo>
                      <a:lnTo>
                        <a:pt x="7416" y="2848"/>
                      </a:lnTo>
                      <a:cubicBezTo>
                        <a:pt x="7373" y="2890"/>
                        <a:pt x="7349" y="2948"/>
                        <a:pt x="7349" y="3007"/>
                      </a:cubicBezTo>
                      <a:cubicBezTo>
                        <a:pt x="7349" y="3251"/>
                        <a:pt x="7238" y="3484"/>
                        <a:pt x="7052" y="3629"/>
                      </a:cubicBezTo>
                      <a:cubicBezTo>
                        <a:pt x="6980" y="3687"/>
                        <a:pt x="6901" y="3764"/>
                        <a:pt x="6816" y="3849"/>
                      </a:cubicBezTo>
                      <a:cubicBezTo>
                        <a:pt x="6680" y="3986"/>
                        <a:pt x="6472" y="4192"/>
                        <a:pt x="6349" y="4192"/>
                      </a:cubicBezTo>
                      <a:cubicBezTo>
                        <a:pt x="6227" y="4192"/>
                        <a:pt x="6019" y="3984"/>
                        <a:pt x="5881" y="3849"/>
                      </a:cubicBezTo>
                      <a:cubicBezTo>
                        <a:pt x="5798" y="3764"/>
                        <a:pt x="5718" y="3687"/>
                        <a:pt x="5646" y="3629"/>
                      </a:cubicBezTo>
                      <a:cubicBezTo>
                        <a:pt x="5604" y="3597"/>
                        <a:pt x="5555" y="3582"/>
                        <a:pt x="5506" y="3582"/>
                      </a:cubicBezTo>
                      <a:cubicBezTo>
                        <a:pt x="5439" y="3582"/>
                        <a:pt x="5373" y="3611"/>
                        <a:pt x="5328" y="3668"/>
                      </a:cubicBezTo>
                      <a:cubicBezTo>
                        <a:pt x="5253" y="3767"/>
                        <a:pt x="5269" y="3908"/>
                        <a:pt x="5367" y="3986"/>
                      </a:cubicBezTo>
                      <a:cubicBezTo>
                        <a:pt x="5428" y="4035"/>
                        <a:pt x="5493" y="4099"/>
                        <a:pt x="5565" y="4170"/>
                      </a:cubicBezTo>
                      <a:cubicBezTo>
                        <a:pt x="5789" y="4391"/>
                        <a:pt x="6041" y="4644"/>
                        <a:pt x="6352" y="4644"/>
                      </a:cubicBezTo>
                      <a:cubicBezTo>
                        <a:pt x="6660" y="4644"/>
                        <a:pt x="6913" y="4393"/>
                        <a:pt x="7139" y="4170"/>
                      </a:cubicBezTo>
                      <a:cubicBezTo>
                        <a:pt x="7208" y="4099"/>
                        <a:pt x="7274" y="4035"/>
                        <a:pt x="7335" y="3986"/>
                      </a:cubicBezTo>
                      <a:cubicBezTo>
                        <a:pt x="7603" y="3775"/>
                        <a:pt x="7773" y="3450"/>
                        <a:pt x="7801" y="3104"/>
                      </a:cubicBezTo>
                      <a:cubicBezTo>
                        <a:pt x="7942" y="2958"/>
                        <a:pt x="8024" y="2759"/>
                        <a:pt x="8024" y="2557"/>
                      </a:cubicBezTo>
                      <a:lnTo>
                        <a:pt x="8024" y="2438"/>
                      </a:lnTo>
                      <a:cubicBezTo>
                        <a:pt x="8024" y="2263"/>
                        <a:pt x="7966" y="2097"/>
                        <a:pt x="7860" y="1959"/>
                      </a:cubicBezTo>
                      <a:cubicBezTo>
                        <a:pt x="7847" y="1310"/>
                        <a:pt x="7688" y="829"/>
                        <a:pt x="7387" y="527"/>
                      </a:cubicBezTo>
                      <a:cubicBezTo>
                        <a:pt x="7030" y="171"/>
                        <a:pt x="6574" y="169"/>
                        <a:pt x="6374" y="169"/>
                      </a:cubicBezTo>
                      <a:close/>
                      <a:moveTo>
                        <a:pt x="2513" y="453"/>
                      </a:moveTo>
                      <a:cubicBezTo>
                        <a:pt x="2706" y="453"/>
                        <a:pt x="2815" y="544"/>
                        <a:pt x="2832" y="560"/>
                      </a:cubicBezTo>
                      <a:cubicBezTo>
                        <a:pt x="2875" y="602"/>
                        <a:pt x="2933" y="625"/>
                        <a:pt x="2991" y="625"/>
                      </a:cubicBezTo>
                      <a:cubicBezTo>
                        <a:pt x="3020" y="625"/>
                        <a:pt x="3049" y="619"/>
                        <a:pt x="3077" y="607"/>
                      </a:cubicBezTo>
                      <a:cubicBezTo>
                        <a:pt x="3090" y="602"/>
                        <a:pt x="3224" y="549"/>
                        <a:pt x="3402" y="549"/>
                      </a:cubicBezTo>
                      <a:cubicBezTo>
                        <a:pt x="3649" y="549"/>
                        <a:pt x="3981" y="651"/>
                        <a:pt x="4188" y="1124"/>
                      </a:cubicBezTo>
                      <a:cubicBezTo>
                        <a:pt x="4311" y="1402"/>
                        <a:pt x="4415" y="2462"/>
                        <a:pt x="4452" y="3072"/>
                      </a:cubicBezTo>
                      <a:cubicBezTo>
                        <a:pt x="4489" y="3426"/>
                        <a:pt x="4470" y="3819"/>
                        <a:pt x="4415" y="3894"/>
                      </a:cubicBezTo>
                      <a:cubicBezTo>
                        <a:pt x="4288" y="4012"/>
                        <a:pt x="4013" y="4106"/>
                        <a:pt x="3918" y="4133"/>
                      </a:cubicBezTo>
                      <a:cubicBezTo>
                        <a:pt x="3798" y="4165"/>
                        <a:pt x="3726" y="4290"/>
                        <a:pt x="3760" y="4410"/>
                      </a:cubicBezTo>
                      <a:cubicBezTo>
                        <a:pt x="3784" y="4498"/>
                        <a:pt x="3857" y="4556"/>
                        <a:pt x="3939" y="4571"/>
                      </a:cubicBezTo>
                      <a:lnTo>
                        <a:pt x="2895" y="5487"/>
                      </a:lnTo>
                      <a:lnTo>
                        <a:pt x="1840" y="4562"/>
                      </a:lnTo>
                      <a:cubicBezTo>
                        <a:pt x="1810" y="4536"/>
                        <a:pt x="1775" y="4518"/>
                        <a:pt x="1737" y="4510"/>
                      </a:cubicBezTo>
                      <a:lnTo>
                        <a:pt x="1737" y="4510"/>
                      </a:lnTo>
                      <a:cubicBezTo>
                        <a:pt x="1824" y="4489"/>
                        <a:pt x="1894" y="4417"/>
                        <a:pt x="1907" y="4324"/>
                      </a:cubicBezTo>
                      <a:cubicBezTo>
                        <a:pt x="1926" y="4201"/>
                        <a:pt x="1842" y="4084"/>
                        <a:pt x="1719" y="4066"/>
                      </a:cubicBezTo>
                      <a:cubicBezTo>
                        <a:pt x="1649" y="4054"/>
                        <a:pt x="1445" y="4002"/>
                        <a:pt x="1347" y="3895"/>
                      </a:cubicBezTo>
                      <a:cubicBezTo>
                        <a:pt x="1295" y="3809"/>
                        <a:pt x="1306" y="3415"/>
                        <a:pt x="1373" y="3067"/>
                      </a:cubicBezTo>
                      <a:cubicBezTo>
                        <a:pt x="1379" y="3040"/>
                        <a:pt x="1379" y="3010"/>
                        <a:pt x="1373" y="2982"/>
                      </a:cubicBezTo>
                      <a:cubicBezTo>
                        <a:pt x="1370" y="2966"/>
                        <a:pt x="1052" y="1295"/>
                        <a:pt x="1980" y="649"/>
                      </a:cubicBezTo>
                      <a:cubicBezTo>
                        <a:pt x="2198" y="498"/>
                        <a:pt x="2376" y="453"/>
                        <a:pt x="2513" y="453"/>
                      </a:cubicBezTo>
                      <a:close/>
                      <a:moveTo>
                        <a:pt x="2509" y="1"/>
                      </a:moveTo>
                      <a:cubicBezTo>
                        <a:pt x="2282" y="1"/>
                        <a:pt x="2014" y="72"/>
                        <a:pt x="1722" y="275"/>
                      </a:cubicBezTo>
                      <a:cubicBezTo>
                        <a:pt x="638" y="1031"/>
                        <a:pt x="869" y="2721"/>
                        <a:pt x="921" y="3025"/>
                      </a:cubicBezTo>
                      <a:cubicBezTo>
                        <a:pt x="857" y="3378"/>
                        <a:pt x="793" y="3960"/>
                        <a:pt x="1010" y="4195"/>
                      </a:cubicBezTo>
                      <a:cubicBezTo>
                        <a:pt x="1223" y="4427"/>
                        <a:pt x="1560" y="4496"/>
                        <a:pt x="1639" y="4511"/>
                      </a:cubicBezTo>
                      <a:lnTo>
                        <a:pt x="1639" y="4511"/>
                      </a:lnTo>
                      <a:cubicBezTo>
                        <a:pt x="1636" y="4511"/>
                        <a:pt x="1633" y="4512"/>
                        <a:pt x="1630" y="4513"/>
                      </a:cubicBezTo>
                      <a:cubicBezTo>
                        <a:pt x="274" y="4900"/>
                        <a:pt x="191" y="5105"/>
                        <a:pt x="153" y="5190"/>
                      </a:cubicBezTo>
                      <a:cubicBezTo>
                        <a:pt x="79" y="5371"/>
                        <a:pt x="53" y="5621"/>
                        <a:pt x="30" y="5842"/>
                      </a:cubicBezTo>
                      <a:lnTo>
                        <a:pt x="15" y="5984"/>
                      </a:lnTo>
                      <a:cubicBezTo>
                        <a:pt x="1" y="6109"/>
                        <a:pt x="90" y="6222"/>
                        <a:pt x="213" y="6237"/>
                      </a:cubicBezTo>
                      <a:cubicBezTo>
                        <a:pt x="222" y="6240"/>
                        <a:pt x="231" y="6240"/>
                        <a:pt x="241" y="6240"/>
                      </a:cubicBezTo>
                      <a:cubicBezTo>
                        <a:pt x="354" y="6240"/>
                        <a:pt x="450" y="6155"/>
                        <a:pt x="465" y="6041"/>
                      </a:cubicBezTo>
                      <a:cubicBezTo>
                        <a:pt x="471" y="5995"/>
                        <a:pt x="476" y="5943"/>
                        <a:pt x="482" y="5888"/>
                      </a:cubicBezTo>
                      <a:cubicBezTo>
                        <a:pt x="498" y="5722"/>
                        <a:pt x="520" y="5515"/>
                        <a:pt x="562" y="5390"/>
                      </a:cubicBezTo>
                      <a:cubicBezTo>
                        <a:pt x="682" y="5300"/>
                        <a:pt x="1180" y="5119"/>
                        <a:pt x="1634" y="4982"/>
                      </a:cubicBezTo>
                      <a:lnTo>
                        <a:pt x="2736" y="5950"/>
                      </a:lnTo>
                      <a:cubicBezTo>
                        <a:pt x="2777" y="5987"/>
                        <a:pt x="2829" y="6004"/>
                        <a:pt x="2884" y="6004"/>
                      </a:cubicBezTo>
                      <a:cubicBezTo>
                        <a:pt x="2887" y="6004"/>
                        <a:pt x="2892" y="6005"/>
                        <a:pt x="2895" y="6005"/>
                      </a:cubicBezTo>
                      <a:cubicBezTo>
                        <a:pt x="2899" y="6005"/>
                        <a:pt x="2902" y="6004"/>
                        <a:pt x="2907" y="6004"/>
                      </a:cubicBezTo>
                      <a:cubicBezTo>
                        <a:pt x="2959" y="6004"/>
                        <a:pt x="3012" y="5987"/>
                        <a:pt x="3055" y="5950"/>
                      </a:cubicBezTo>
                      <a:lnTo>
                        <a:pt x="4155" y="4982"/>
                      </a:lnTo>
                      <a:cubicBezTo>
                        <a:pt x="4610" y="5119"/>
                        <a:pt x="5107" y="5300"/>
                        <a:pt x="5228" y="5390"/>
                      </a:cubicBezTo>
                      <a:cubicBezTo>
                        <a:pt x="5278" y="5537"/>
                        <a:pt x="5302" y="5788"/>
                        <a:pt x="5320" y="5974"/>
                      </a:cubicBezTo>
                      <a:lnTo>
                        <a:pt x="5324" y="6035"/>
                      </a:lnTo>
                      <a:cubicBezTo>
                        <a:pt x="5336" y="6152"/>
                        <a:pt x="5434" y="6241"/>
                        <a:pt x="5550" y="6241"/>
                      </a:cubicBezTo>
                      <a:lnTo>
                        <a:pt x="5572" y="6241"/>
                      </a:lnTo>
                      <a:cubicBezTo>
                        <a:pt x="5695" y="6229"/>
                        <a:pt x="5787" y="6118"/>
                        <a:pt x="5775" y="5995"/>
                      </a:cubicBezTo>
                      <a:lnTo>
                        <a:pt x="5770" y="5935"/>
                      </a:lnTo>
                      <a:cubicBezTo>
                        <a:pt x="5750" y="5695"/>
                        <a:pt x="5722" y="5398"/>
                        <a:pt x="5636" y="5194"/>
                      </a:cubicBezTo>
                      <a:cubicBezTo>
                        <a:pt x="5602" y="5107"/>
                        <a:pt x="5516" y="4906"/>
                        <a:pt x="4187" y="4522"/>
                      </a:cubicBezTo>
                      <a:cubicBezTo>
                        <a:pt x="4337" y="4468"/>
                        <a:pt x="4567" y="4370"/>
                        <a:pt x="4721" y="4228"/>
                      </a:cubicBezTo>
                      <a:cubicBezTo>
                        <a:pt x="4966" y="4001"/>
                        <a:pt x="4938" y="3377"/>
                        <a:pt x="4904" y="3035"/>
                      </a:cubicBezTo>
                      <a:cubicBezTo>
                        <a:pt x="4892" y="2869"/>
                        <a:pt x="4797" y="1387"/>
                        <a:pt x="4602" y="942"/>
                      </a:cubicBezTo>
                      <a:cubicBezTo>
                        <a:pt x="4313" y="282"/>
                        <a:pt x="3816" y="96"/>
                        <a:pt x="3402" y="96"/>
                      </a:cubicBezTo>
                      <a:cubicBezTo>
                        <a:pt x="3267" y="96"/>
                        <a:pt x="3140" y="116"/>
                        <a:pt x="3033" y="146"/>
                      </a:cubicBezTo>
                      <a:cubicBezTo>
                        <a:pt x="2907" y="67"/>
                        <a:pt x="2727" y="1"/>
                        <a:pt x="2509" y="1"/>
                      </a:cubicBezTo>
                      <a:close/>
                      <a:moveTo>
                        <a:pt x="7576" y="4509"/>
                      </a:moveTo>
                      <a:cubicBezTo>
                        <a:pt x="7522" y="4509"/>
                        <a:pt x="7469" y="4528"/>
                        <a:pt x="7428" y="4565"/>
                      </a:cubicBezTo>
                      <a:lnTo>
                        <a:pt x="6234" y="5613"/>
                      </a:lnTo>
                      <a:cubicBezTo>
                        <a:pt x="6139" y="5695"/>
                        <a:pt x="6130" y="5840"/>
                        <a:pt x="6214" y="5932"/>
                      </a:cubicBezTo>
                      <a:cubicBezTo>
                        <a:pt x="6258" y="5983"/>
                        <a:pt x="6321" y="6010"/>
                        <a:pt x="6385" y="6010"/>
                      </a:cubicBezTo>
                      <a:cubicBezTo>
                        <a:pt x="6438" y="6010"/>
                        <a:pt x="6491" y="5991"/>
                        <a:pt x="6533" y="5953"/>
                      </a:cubicBezTo>
                      <a:lnTo>
                        <a:pt x="7633" y="4987"/>
                      </a:lnTo>
                      <a:cubicBezTo>
                        <a:pt x="8089" y="5122"/>
                        <a:pt x="8586" y="5304"/>
                        <a:pt x="8707" y="5395"/>
                      </a:cubicBezTo>
                      <a:cubicBezTo>
                        <a:pt x="8745" y="5512"/>
                        <a:pt x="8768" y="5714"/>
                        <a:pt x="8782" y="5866"/>
                      </a:cubicBezTo>
                      <a:cubicBezTo>
                        <a:pt x="8790" y="5934"/>
                        <a:pt x="8797" y="5999"/>
                        <a:pt x="8805" y="6050"/>
                      </a:cubicBezTo>
                      <a:cubicBezTo>
                        <a:pt x="8821" y="6163"/>
                        <a:pt x="8918" y="6244"/>
                        <a:pt x="9029" y="6244"/>
                      </a:cubicBezTo>
                      <a:cubicBezTo>
                        <a:pt x="9041" y="6244"/>
                        <a:pt x="9051" y="6244"/>
                        <a:pt x="9063" y="6243"/>
                      </a:cubicBezTo>
                      <a:cubicBezTo>
                        <a:pt x="9188" y="6224"/>
                        <a:pt x="9272" y="6109"/>
                        <a:pt x="9253" y="5986"/>
                      </a:cubicBezTo>
                      <a:cubicBezTo>
                        <a:pt x="9247" y="5938"/>
                        <a:pt x="9241" y="5881"/>
                        <a:pt x="9234" y="5818"/>
                      </a:cubicBezTo>
                      <a:cubicBezTo>
                        <a:pt x="9212" y="5616"/>
                        <a:pt x="9185" y="5365"/>
                        <a:pt x="9115" y="5194"/>
                      </a:cubicBezTo>
                      <a:cubicBezTo>
                        <a:pt x="9079" y="5107"/>
                        <a:pt x="8995" y="4903"/>
                        <a:pt x="7639" y="4517"/>
                      </a:cubicBezTo>
                      <a:cubicBezTo>
                        <a:pt x="7618" y="4511"/>
                        <a:pt x="7597" y="4509"/>
                        <a:pt x="7576" y="450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grpSp>
        </p:grpSp>
        <p:sp>
          <p:nvSpPr>
            <p:cNvPr id="2124" name="Google Shape;2124;p227"/>
            <p:cNvSpPr txBox="1"/>
            <p:nvPr/>
          </p:nvSpPr>
          <p:spPr>
            <a:xfrm>
              <a:off x="5877279" y="1113051"/>
              <a:ext cx="791400" cy="249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b="1" i="0" lang="en" sz="900" u="none" cap="none" strike="noStrike">
                  <a:solidFill>
                    <a:schemeClr val="dk1"/>
                  </a:solidFill>
                  <a:latin typeface="Arial"/>
                  <a:ea typeface="Arial"/>
                  <a:cs typeface="Arial"/>
                  <a:sym typeface="Arial"/>
                </a:rPr>
                <a:t>Ecosystem Participants</a:t>
              </a:r>
              <a:endParaRPr sz="900"/>
            </a:p>
          </p:txBody>
        </p:sp>
      </p:grpSp>
      <p:pic>
        <p:nvPicPr>
          <p:cNvPr id="2125" name="Google Shape;2125;p227"/>
          <p:cNvPicPr preferRelativeResize="0"/>
          <p:nvPr/>
        </p:nvPicPr>
        <p:blipFill>
          <a:blip r:embed="rId31">
            <a:alphaModFix/>
          </a:blip>
          <a:stretch>
            <a:fillRect/>
          </a:stretch>
        </p:blipFill>
        <p:spPr>
          <a:xfrm>
            <a:off x="1761960" y="3765440"/>
            <a:ext cx="394750" cy="73800"/>
          </a:xfrm>
          <a:prstGeom prst="rect">
            <a:avLst/>
          </a:prstGeom>
          <a:noFill/>
          <a:ln>
            <a:noFill/>
          </a:ln>
        </p:spPr>
      </p:pic>
      <p:pic>
        <p:nvPicPr>
          <p:cNvPr id="2126" name="Google Shape;2126;p227"/>
          <p:cNvPicPr preferRelativeResize="0"/>
          <p:nvPr/>
        </p:nvPicPr>
        <p:blipFill>
          <a:blip r:embed="rId32">
            <a:alphaModFix/>
          </a:blip>
          <a:stretch>
            <a:fillRect/>
          </a:stretch>
        </p:blipFill>
        <p:spPr>
          <a:xfrm>
            <a:off x="4008650" y="2666425"/>
            <a:ext cx="437576" cy="151725"/>
          </a:xfrm>
          <a:prstGeom prst="rect">
            <a:avLst/>
          </a:prstGeom>
          <a:noFill/>
          <a:ln>
            <a:noFill/>
          </a:ln>
        </p:spPr>
      </p:pic>
      <p:pic>
        <p:nvPicPr>
          <p:cNvPr id="2127" name="Google Shape;2127;p227"/>
          <p:cNvPicPr preferRelativeResize="0"/>
          <p:nvPr/>
        </p:nvPicPr>
        <p:blipFill>
          <a:blip r:embed="rId33">
            <a:alphaModFix/>
          </a:blip>
          <a:stretch>
            <a:fillRect/>
          </a:stretch>
        </p:blipFill>
        <p:spPr>
          <a:xfrm>
            <a:off x="3961053" y="3084273"/>
            <a:ext cx="479376" cy="141425"/>
          </a:xfrm>
          <a:prstGeom prst="rect">
            <a:avLst/>
          </a:prstGeom>
          <a:noFill/>
          <a:ln>
            <a:noFill/>
          </a:ln>
        </p:spPr>
      </p:pic>
      <p:pic>
        <p:nvPicPr>
          <p:cNvPr id="2128" name="Google Shape;2128;p227"/>
          <p:cNvPicPr preferRelativeResize="0"/>
          <p:nvPr/>
        </p:nvPicPr>
        <p:blipFill>
          <a:blip r:embed="rId34">
            <a:alphaModFix/>
          </a:blip>
          <a:stretch>
            <a:fillRect/>
          </a:stretch>
        </p:blipFill>
        <p:spPr>
          <a:xfrm>
            <a:off x="4569194" y="3021944"/>
            <a:ext cx="277850" cy="277850"/>
          </a:xfrm>
          <a:prstGeom prst="rect">
            <a:avLst/>
          </a:prstGeom>
          <a:noFill/>
          <a:ln>
            <a:noFill/>
          </a:ln>
        </p:spPr>
      </p:pic>
      <p:pic>
        <p:nvPicPr>
          <p:cNvPr descr="A blue and red logo&#10;&#10;Description automatically generated with low confidence" id="2129" name="Google Shape;2129;p227"/>
          <p:cNvPicPr preferRelativeResize="0"/>
          <p:nvPr/>
        </p:nvPicPr>
        <p:blipFill rotWithShape="1">
          <a:blip r:embed="rId35">
            <a:alphaModFix/>
          </a:blip>
          <a:srcRect b="0" l="0" r="0" t="0"/>
          <a:stretch/>
        </p:blipFill>
        <p:spPr>
          <a:xfrm>
            <a:off x="5007075" y="3075475"/>
            <a:ext cx="215526" cy="140100"/>
          </a:xfrm>
          <a:prstGeom prst="rect">
            <a:avLst/>
          </a:prstGeom>
          <a:noFill/>
          <a:ln>
            <a:noFill/>
          </a:ln>
        </p:spPr>
      </p:pic>
      <p:pic>
        <p:nvPicPr>
          <p:cNvPr id="2130" name="Google Shape;2130;p227"/>
          <p:cNvPicPr preferRelativeResize="0"/>
          <p:nvPr/>
        </p:nvPicPr>
        <p:blipFill>
          <a:blip r:embed="rId36">
            <a:alphaModFix/>
          </a:blip>
          <a:stretch>
            <a:fillRect/>
          </a:stretch>
        </p:blipFill>
        <p:spPr>
          <a:xfrm>
            <a:off x="5122900" y="2689250"/>
            <a:ext cx="301576" cy="151175"/>
          </a:xfrm>
          <a:prstGeom prst="rect">
            <a:avLst/>
          </a:prstGeom>
          <a:noFill/>
          <a:ln>
            <a:noFill/>
          </a:ln>
        </p:spPr>
      </p:pic>
      <p:pic>
        <p:nvPicPr>
          <p:cNvPr id="2131" name="Google Shape;2131;p227"/>
          <p:cNvPicPr preferRelativeResize="0"/>
          <p:nvPr/>
        </p:nvPicPr>
        <p:blipFill rotWithShape="1">
          <a:blip r:embed="rId37">
            <a:alphaModFix/>
          </a:blip>
          <a:srcRect b="17425" l="0" r="0" t="16840"/>
          <a:stretch/>
        </p:blipFill>
        <p:spPr>
          <a:xfrm>
            <a:off x="4628450" y="2691975"/>
            <a:ext cx="303226" cy="132874"/>
          </a:xfrm>
          <a:prstGeom prst="rect">
            <a:avLst/>
          </a:prstGeom>
          <a:noFill/>
          <a:ln>
            <a:noFill/>
          </a:ln>
        </p:spPr>
      </p:pic>
      <p:pic>
        <p:nvPicPr>
          <p:cNvPr id="2132" name="Google Shape;2132;p227"/>
          <p:cNvPicPr preferRelativeResize="0"/>
          <p:nvPr/>
        </p:nvPicPr>
        <p:blipFill>
          <a:blip r:embed="rId38">
            <a:alphaModFix/>
          </a:blip>
          <a:stretch>
            <a:fillRect/>
          </a:stretch>
        </p:blipFill>
        <p:spPr>
          <a:xfrm>
            <a:off x="2619800" y="2344131"/>
            <a:ext cx="537699" cy="99975"/>
          </a:xfrm>
          <a:prstGeom prst="rect">
            <a:avLst/>
          </a:prstGeom>
          <a:noFill/>
          <a:ln>
            <a:noFill/>
          </a:ln>
        </p:spPr>
      </p:pic>
      <p:pic>
        <p:nvPicPr>
          <p:cNvPr descr="A picture containing screenshot, rectangle, square, design&#10;&#10;Description automatically generated" id="2133" name="Google Shape;2133;p227"/>
          <p:cNvPicPr preferRelativeResize="0"/>
          <p:nvPr/>
        </p:nvPicPr>
        <p:blipFill rotWithShape="1">
          <a:blip r:embed="rId39">
            <a:alphaModFix/>
          </a:blip>
          <a:srcRect b="0" l="0" r="0" t="0"/>
          <a:stretch/>
        </p:blipFill>
        <p:spPr>
          <a:xfrm>
            <a:off x="2974900" y="2602626"/>
            <a:ext cx="137201" cy="137201"/>
          </a:xfrm>
          <a:prstGeom prst="rect">
            <a:avLst/>
          </a:prstGeom>
          <a:noFill/>
          <a:ln>
            <a:noFill/>
          </a:ln>
        </p:spPr>
      </p:pic>
      <p:pic>
        <p:nvPicPr>
          <p:cNvPr id="2134" name="Google Shape;2134;p227"/>
          <p:cNvPicPr preferRelativeResize="0"/>
          <p:nvPr/>
        </p:nvPicPr>
        <p:blipFill rotWithShape="1">
          <a:blip r:embed="rId40">
            <a:alphaModFix/>
          </a:blip>
          <a:srcRect b="23053" l="0" r="0" t="18746"/>
          <a:stretch/>
        </p:blipFill>
        <p:spPr>
          <a:xfrm>
            <a:off x="2464750" y="2620362"/>
            <a:ext cx="370150" cy="121174"/>
          </a:xfrm>
          <a:prstGeom prst="rect">
            <a:avLst/>
          </a:prstGeom>
          <a:noFill/>
          <a:ln>
            <a:noFill/>
          </a:ln>
        </p:spPr>
      </p:pic>
      <p:sp>
        <p:nvSpPr>
          <p:cNvPr id="2135" name="Google Shape;2135;p2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36" name="Google Shape;2136;p22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2024 Snowflake Inc. All Rights Reserved</a:t>
            </a:r>
            <a:endParaRPr sz="600">
              <a:solidFill>
                <a:srgbClr val="92929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0" name="Shape 2140"/>
        <p:cNvGrpSpPr/>
        <p:nvPr/>
      </p:nvGrpSpPr>
      <p:grpSpPr>
        <a:xfrm>
          <a:off x="0" y="0"/>
          <a:ext cx="0" cy="0"/>
          <a:chOff x="0" y="0"/>
          <a:chExt cx="0" cy="0"/>
        </a:xfrm>
      </p:grpSpPr>
      <p:sp>
        <p:nvSpPr>
          <p:cNvPr id="2141" name="Google Shape;2141;p228"/>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142" name="Google Shape;2142;p22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latin typeface="Montserrat"/>
                <a:ea typeface="Montserrat"/>
                <a:cs typeface="Montserrat"/>
                <a:sym typeface="Montserrat"/>
              </a:rPr>
              <a:t>Reference Architecture</a:t>
            </a:r>
            <a:endParaRPr>
              <a:latin typeface="Montserrat"/>
              <a:ea typeface="Montserrat"/>
              <a:cs typeface="Montserrat"/>
              <a:sym typeface="Montserrat"/>
            </a:endParaRPr>
          </a:p>
        </p:txBody>
      </p:sp>
      <p:grpSp>
        <p:nvGrpSpPr>
          <p:cNvPr id="2143" name="Google Shape;2143;p228"/>
          <p:cNvGrpSpPr/>
          <p:nvPr/>
        </p:nvGrpSpPr>
        <p:grpSpPr>
          <a:xfrm>
            <a:off x="2175800" y="1209388"/>
            <a:ext cx="6568500" cy="3657500"/>
            <a:chOff x="2148750" y="1078325"/>
            <a:chExt cx="6568500" cy="3657500"/>
          </a:xfrm>
        </p:grpSpPr>
        <p:sp>
          <p:nvSpPr>
            <p:cNvPr id="2144" name="Google Shape;2144;p228"/>
            <p:cNvSpPr/>
            <p:nvPr/>
          </p:nvSpPr>
          <p:spPr>
            <a:xfrm flipH="1" rot="10800000">
              <a:off x="2148750" y="1078325"/>
              <a:ext cx="6568500" cy="3523200"/>
            </a:xfrm>
            <a:prstGeom prst="rect">
              <a:avLst/>
            </a:prstGeom>
            <a:solidFill>
              <a:srgbClr val="FFFFFF"/>
            </a:solidFill>
            <a:ln cap="flat" cmpd="sng" w="19050">
              <a:solidFill>
                <a:srgbClr val="29B5E8"/>
              </a:solidFill>
              <a:prstDash val="dash"/>
              <a:round/>
              <a:headEnd len="sm" w="sm" type="none"/>
              <a:tailEnd len="sm" w="sm" type="none"/>
            </a:ln>
          </p:spPr>
          <p:txBody>
            <a:bodyPr anchorCtr="0" anchor="ctr" bIns="91425" lIns="45700" spcFirstLastPara="1" rIns="45700" wrap="square" tIns="91425">
              <a:noAutofit/>
            </a:bodyPr>
            <a:lstStyle/>
            <a:p>
              <a:pPr indent="0" lvl="0" marL="0" rtl="0" algn="l">
                <a:spcBef>
                  <a:spcPts val="0"/>
                </a:spcBef>
                <a:spcAft>
                  <a:spcPts val="0"/>
                </a:spcAft>
                <a:buNone/>
              </a:pPr>
              <a:r>
                <a:t/>
              </a:r>
              <a:endParaRPr/>
            </a:p>
          </p:txBody>
        </p:sp>
        <p:sp>
          <p:nvSpPr>
            <p:cNvPr id="2145" name="Google Shape;2145;p228"/>
            <p:cNvSpPr/>
            <p:nvPr/>
          </p:nvSpPr>
          <p:spPr>
            <a:xfrm>
              <a:off x="7434073" y="1131425"/>
              <a:ext cx="1130928" cy="258599"/>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013" u="none">
                <a:solidFill>
                  <a:srgbClr val="FFFFFF"/>
                </a:solidFill>
                <a:latin typeface="Arial"/>
                <a:ea typeface="Arial"/>
                <a:cs typeface="Arial"/>
                <a:sym typeface="Arial"/>
              </a:endParaRPr>
            </a:p>
          </p:txBody>
        </p:sp>
        <p:sp>
          <p:nvSpPr>
            <p:cNvPr id="2146" name="Google Shape;2146;p228"/>
            <p:cNvSpPr/>
            <p:nvPr/>
          </p:nvSpPr>
          <p:spPr>
            <a:xfrm>
              <a:off x="2148750" y="4585825"/>
              <a:ext cx="6568500" cy="150000"/>
            </a:xfrm>
            <a:prstGeom prst="rect">
              <a:avLst/>
            </a:prstGeom>
            <a:solidFill>
              <a:srgbClr val="29B5E8"/>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Montserrat"/>
                  <a:ea typeface="Montserrat"/>
                  <a:cs typeface="Montserrat"/>
                  <a:sym typeface="Montserrat"/>
                </a:rPr>
                <a:t>A SINGLE DATA PLATFORM</a:t>
              </a:r>
              <a:endParaRPr b="1" sz="700">
                <a:solidFill>
                  <a:srgbClr val="FFFFFF"/>
                </a:solidFill>
                <a:latin typeface="Montserrat"/>
                <a:ea typeface="Montserrat"/>
                <a:cs typeface="Montserrat"/>
                <a:sym typeface="Montserrat"/>
              </a:endParaRPr>
            </a:p>
          </p:txBody>
        </p:sp>
      </p:grpSp>
      <p:grpSp>
        <p:nvGrpSpPr>
          <p:cNvPr id="2147" name="Google Shape;2147;p228"/>
          <p:cNvGrpSpPr/>
          <p:nvPr/>
        </p:nvGrpSpPr>
        <p:grpSpPr>
          <a:xfrm>
            <a:off x="2068675" y="1298050"/>
            <a:ext cx="2039764" cy="2803700"/>
            <a:chOff x="2034336" y="1270688"/>
            <a:chExt cx="2127414" cy="2803700"/>
          </a:xfrm>
        </p:grpSpPr>
        <p:sp>
          <p:nvSpPr>
            <p:cNvPr id="2148" name="Google Shape;2148;p228"/>
            <p:cNvSpPr txBox="1"/>
            <p:nvPr/>
          </p:nvSpPr>
          <p:spPr>
            <a:xfrm>
              <a:off x="2034336" y="1560663"/>
              <a:ext cx="894900" cy="307800"/>
            </a:xfrm>
            <a:prstGeom prst="rect">
              <a:avLst/>
            </a:prstGeom>
            <a:no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 sz="700">
                  <a:latin typeface="Montserrat"/>
                  <a:ea typeface="Montserrat"/>
                  <a:cs typeface="Montserrat"/>
                  <a:sym typeface="Montserrat"/>
                </a:rPr>
                <a:t>Marketplace or Private Share</a:t>
              </a:r>
              <a:endParaRPr sz="700">
                <a:latin typeface="Montserrat"/>
                <a:ea typeface="Montserrat"/>
                <a:cs typeface="Montserrat"/>
                <a:sym typeface="Montserrat"/>
              </a:endParaRPr>
            </a:p>
          </p:txBody>
        </p:sp>
        <p:pic>
          <p:nvPicPr>
            <p:cNvPr id="2149" name="Google Shape;2149;p228"/>
            <p:cNvPicPr preferRelativeResize="0"/>
            <p:nvPr/>
          </p:nvPicPr>
          <p:blipFill rotWithShape="1">
            <a:blip r:embed="rId3">
              <a:alphaModFix/>
            </a:blip>
            <a:srcRect b="0" l="109" r="109" t="0"/>
            <a:stretch/>
          </p:blipFill>
          <p:spPr>
            <a:xfrm>
              <a:off x="2338456" y="1270688"/>
              <a:ext cx="286661" cy="296700"/>
            </a:xfrm>
            <a:prstGeom prst="rect">
              <a:avLst/>
            </a:prstGeom>
            <a:noFill/>
            <a:ln>
              <a:noFill/>
            </a:ln>
          </p:spPr>
        </p:pic>
        <p:sp>
          <p:nvSpPr>
            <p:cNvPr id="2150" name="Google Shape;2150;p228"/>
            <p:cNvSpPr txBox="1"/>
            <p:nvPr/>
          </p:nvSpPr>
          <p:spPr>
            <a:xfrm>
              <a:off x="2190899" y="2856388"/>
              <a:ext cx="592200" cy="307800"/>
            </a:xfrm>
            <a:prstGeom prst="rect">
              <a:avLst/>
            </a:prstGeom>
            <a:no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 sz="700">
                  <a:latin typeface="Montserrat"/>
                  <a:ea typeface="Montserrat"/>
                  <a:cs typeface="Montserrat"/>
                  <a:sym typeface="Montserrat"/>
                </a:rPr>
                <a:t>Data Ingestion</a:t>
              </a:r>
              <a:endParaRPr sz="700">
                <a:latin typeface="Montserrat"/>
                <a:ea typeface="Montserrat"/>
                <a:cs typeface="Montserrat"/>
                <a:sym typeface="Montserrat"/>
              </a:endParaRPr>
            </a:p>
          </p:txBody>
        </p:sp>
        <p:pic>
          <p:nvPicPr>
            <p:cNvPr descr="A close up of a sign&#10;&#10;Description automatically generated" id="2151" name="Google Shape;2151;p228"/>
            <p:cNvPicPr preferRelativeResize="0"/>
            <p:nvPr/>
          </p:nvPicPr>
          <p:blipFill rotWithShape="1">
            <a:blip r:embed="rId4">
              <a:alphaModFix/>
            </a:blip>
            <a:srcRect b="0" l="0" r="0" t="0"/>
            <a:stretch/>
          </p:blipFill>
          <p:spPr>
            <a:xfrm>
              <a:off x="2339886" y="2564737"/>
              <a:ext cx="294226" cy="291650"/>
            </a:xfrm>
            <a:prstGeom prst="rect">
              <a:avLst/>
            </a:prstGeom>
            <a:noFill/>
            <a:ln>
              <a:noFill/>
            </a:ln>
          </p:spPr>
        </p:pic>
        <p:cxnSp>
          <p:nvCxnSpPr>
            <p:cNvPr id="2152" name="Google Shape;2152;p228"/>
            <p:cNvCxnSpPr/>
            <p:nvPr/>
          </p:nvCxnSpPr>
          <p:spPr>
            <a:xfrm>
              <a:off x="2809025" y="2667825"/>
              <a:ext cx="264300" cy="0"/>
            </a:xfrm>
            <a:prstGeom prst="straightConnector1">
              <a:avLst/>
            </a:prstGeom>
            <a:noFill/>
            <a:ln cap="flat" cmpd="sng" w="9525">
              <a:solidFill>
                <a:srgbClr val="BFBFBF"/>
              </a:solidFill>
              <a:prstDash val="solid"/>
              <a:round/>
              <a:headEnd len="med" w="med" type="none"/>
              <a:tailEnd len="med" w="med" type="triangle"/>
            </a:ln>
          </p:spPr>
        </p:cxnSp>
        <p:grpSp>
          <p:nvGrpSpPr>
            <p:cNvPr id="2153" name="Google Shape;2153;p228"/>
            <p:cNvGrpSpPr/>
            <p:nvPr/>
          </p:nvGrpSpPr>
          <p:grpSpPr>
            <a:xfrm>
              <a:off x="2800950" y="1429288"/>
              <a:ext cx="1360800" cy="2645100"/>
              <a:chOff x="2953350" y="1429288"/>
              <a:chExt cx="1360800" cy="2645100"/>
            </a:xfrm>
          </p:grpSpPr>
          <p:sp>
            <p:nvSpPr>
              <p:cNvPr id="2154" name="Google Shape;2154;p228"/>
              <p:cNvSpPr/>
              <p:nvPr/>
            </p:nvSpPr>
            <p:spPr>
              <a:xfrm>
                <a:off x="2953350" y="1429288"/>
                <a:ext cx="1360800" cy="2645100"/>
              </a:xfrm>
              <a:prstGeom prst="rect">
                <a:avLst/>
              </a:prstGeom>
              <a:noFill/>
              <a:ln cap="flat" cmpd="sng" w="9525">
                <a:solidFill>
                  <a:srgbClr val="D9D9D9"/>
                </a:solidFill>
                <a:prstDash val="solid"/>
                <a:round/>
                <a:headEnd len="sm" w="sm" type="none"/>
                <a:tailEnd len="sm" w="sm" type="none"/>
              </a:ln>
            </p:spPr>
            <p:txBody>
              <a:bodyPr anchorCtr="0" anchor="t" bIns="91425" lIns="45700" spcFirstLastPara="1" rIns="45700" wrap="square" tIns="91425">
                <a:noAutofit/>
              </a:bodyPr>
              <a:lstStyle/>
              <a:p>
                <a:pPr indent="0" lvl="0" marL="0" rtl="0" algn="ctr">
                  <a:spcBef>
                    <a:spcPts val="0"/>
                  </a:spcBef>
                  <a:spcAft>
                    <a:spcPts val="0"/>
                  </a:spcAft>
                  <a:buNone/>
                </a:pPr>
                <a:r>
                  <a:rPr b="1" lang="en" sz="700">
                    <a:latin typeface="Montserrat"/>
                    <a:ea typeface="Montserrat"/>
                    <a:cs typeface="Montserrat"/>
                    <a:sym typeface="Montserrat"/>
                  </a:rPr>
                  <a:t>DATA REPOSITORY</a:t>
                </a:r>
                <a:endParaRPr b="1" sz="700">
                  <a:latin typeface="Montserrat"/>
                  <a:ea typeface="Montserrat"/>
                  <a:cs typeface="Montserrat"/>
                  <a:sym typeface="Montserrat"/>
                </a:endParaRPr>
              </a:p>
            </p:txBody>
          </p:sp>
          <p:pic>
            <p:nvPicPr>
              <p:cNvPr descr="A close up of a sign&#10;&#10;Description automatically generated" id="2155" name="Google Shape;2155;p228"/>
              <p:cNvPicPr preferRelativeResize="0"/>
              <p:nvPr/>
            </p:nvPicPr>
            <p:blipFill rotWithShape="1">
              <a:blip r:embed="rId5">
                <a:alphaModFix/>
              </a:blip>
              <a:srcRect b="0" l="0" r="0" t="0"/>
              <a:stretch/>
            </p:blipFill>
            <p:spPr>
              <a:xfrm>
                <a:off x="3329851" y="1709337"/>
                <a:ext cx="281966" cy="280721"/>
              </a:xfrm>
              <a:prstGeom prst="rect">
                <a:avLst/>
              </a:prstGeom>
              <a:noFill/>
              <a:ln>
                <a:noFill/>
              </a:ln>
            </p:spPr>
          </p:pic>
          <p:pic>
            <p:nvPicPr>
              <p:cNvPr descr="A close up of a sign&#10;&#10;Description automatically generated" id="2156" name="Google Shape;2156;p228"/>
              <p:cNvPicPr preferRelativeResize="0"/>
              <p:nvPr/>
            </p:nvPicPr>
            <p:blipFill rotWithShape="1">
              <a:blip r:embed="rId6">
                <a:alphaModFix/>
              </a:blip>
              <a:srcRect b="0" l="0" r="0" t="0"/>
              <a:stretch/>
            </p:blipFill>
            <p:spPr>
              <a:xfrm>
                <a:off x="3656927" y="1709341"/>
                <a:ext cx="280724" cy="280722"/>
              </a:xfrm>
              <a:prstGeom prst="rect">
                <a:avLst/>
              </a:prstGeom>
              <a:noFill/>
              <a:ln>
                <a:noFill/>
              </a:ln>
            </p:spPr>
          </p:pic>
          <p:grpSp>
            <p:nvGrpSpPr>
              <p:cNvPr id="2157" name="Google Shape;2157;p228"/>
              <p:cNvGrpSpPr/>
              <p:nvPr/>
            </p:nvGrpSpPr>
            <p:grpSpPr>
              <a:xfrm>
                <a:off x="3133864" y="2093588"/>
                <a:ext cx="1151998" cy="1947000"/>
                <a:chOff x="3133864" y="2093588"/>
                <a:chExt cx="1151998" cy="1947000"/>
              </a:xfrm>
            </p:grpSpPr>
            <p:sp>
              <p:nvSpPr>
                <p:cNvPr id="2158" name="Google Shape;2158;p228"/>
                <p:cNvSpPr txBox="1"/>
                <p:nvPr/>
              </p:nvSpPr>
              <p:spPr>
                <a:xfrm>
                  <a:off x="3177063" y="2093588"/>
                  <a:ext cx="1108800" cy="19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Montserrat"/>
                      <a:ea typeface="Montserrat"/>
                      <a:cs typeface="Montserrat"/>
                      <a:sym typeface="Montserrat"/>
                    </a:rPr>
                    <a:t>ESG Data</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Real-time Pricing</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Historical Pricing</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Reference Data</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Fundamentals</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Estimates</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Portfolio Data</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Trade Data</a:t>
                  </a:r>
                  <a:endParaRPr sz="700">
                    <a:solidFill>
                      <a:srgbClr val="999999"/>
                    </a:solidFill>
                    <a:latin typeface="Montserrat"/>
                    <a:ea typeface="Montserrat"/>
                    <a:cs typeface="Montserrat"/>
                    <a:sym typeface="Montserrat"/>
                  </a:endParaRPr>
                </a:p>
                <a:p>
                  <a:pPr indent="0" lvl="0" marL="0" rtl="0" algn="l">
                    <a:spcBef>
                      <a:spcPts val="500"/>
                    </a:spcBef>
                    <a:spcAft>
                      <a:spcPts val="0"/>
                    </a:spcAft>
                    <a:buNone/>
                  </a:pPr>
                  <a:r>
                    <a:rPr lang="en" sz="700">
                      <a:solidFill>
                        <a:srgbClr val="999999"/>
                      </a:solidFill>
                      <a:latin typeface="Montserrat"/>
                      <a:ea typeface="Montserrat"/>
                      <a:cs typeface="Montserrat"/>
                      <a:sym typeface="Montserrat"/>
                    </a:rPr>
                    <a:t>Customer Data</a:t>
                  </a:r>
                  <a:endParaRPr sz="700">
                    <a:solidFill>
                      <a:srgbClr val="999999"/>
                    </a:solidFill>
                    <a:latin typeface="Montserrat"/>
                    <a:ea typeface="Montserrat"/>
                    <a:cs typeface="Montserrat"/>
                    <a:sym typeface="Montserrat"/>
                  </a:endParaRPr>
                </a:p>
                <a:p>
                  <a:pPr indent="0" lvl="0" marL="0" rtl="0" algn="l">
                    <a:spcBef>
                      <a:spcPts val="500"/>
                    </a:spcBef>
                    <a:spcAft>
                      <a:spcPts val="500"/>
                    </a:spcAft>
                    <a:buNone/>
                  </a:pPr>
                  <a:r>
                    <a:rPr lang="en" sz="700">
                      <a:solidFill>
                        <a:srgbClr val="999999"/>
                      </a:solidFill>
                      <a:latin typeface="Montserrat"/>
                      <a:ea typeface="Montserrat"/>
                      <a:cs typeface="Montserrat"/>
                      <a:sym typeface="Montserrat"/>
                    </a:rPr>
                    <a:t>Other Proprietary Data</a:t>
                  </a:r>
                  <a:endParaRPr sz="700">
                    <a:solidFill>
                      <a:srgbClr val="999999"/>
                    </a:solidFill>
                    <a:latin typeface="Montserrat"/>
                    <a:ea typeface="Montserrat"/>
                    <a:cs typeface="Montserrat"/>
                    <a:sym typeface="Montserrat"/>
                  </a:endParaRPr>
                </a:p>
              </p:txBody>
            </p:sp>
            <p:sp>
              <p:nvSpPr>
                <p:cNvPr id="2159" name="Google Shape;2159;p228"/>
                <p:cNvSpPr/>
                <p:nvPr/>
              </p:nvSpPr>
              <p:spPr>
                <a:xfrm>
                  <a:off x="3136764" y="2205381"/>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0" name="Google Shape;2160;p228"/>
                <p:cNvSpPr/>
                <p:nvPr/>
              </p:nvSpPr>
              <p:spPr>
                <a:xfrm>
                  <a:off x="3136764" y="2360849"/>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1" name="Google Shape;2161;p228"/>
                <p:cNvSpPr/>
                <p:nvPr/>
              </p:nvSpPr>
              <p:spPr>
                <a:xfrm>
                  <a:off x="3136764" y="2534917"/>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2" name="Google Shape;2162;p228"/>
                <p:cNvSpPr/>
                <p:nvPr/>
              </p:nvSpPr>
              <p:spPr>
                <a:xfrm>
                  <a:off x="3136764" y="2709260"/>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3" name="Google Shape;2163;p228"/>
                <p:cNvSpPr/>
                <p:nvPr/>
              </p:nvSpPr>
              <p:spPr>
                <a:xfrm>
                  <a:off x="3136764" y="2870828"/>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4" name="Google Shape;2164;p228"/>
                <p:cNvSpPr/>
                <p:nvPr/>
              </p:nvSpPr>
              <p:spPr>
                <a:xfrm>
                  <a:off x="3136764" y="3038771"/>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5" name="Google Shape;2165;p228"/>
                <p:cNvSpPr/>
                <p:nvPr/>
              </p:nvSpPr>
              <p:spPr>
                <a:xfrm>
                  <a:off x="3136764" y="3213113"/>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6" name="Google Shape;2166;p228"/>
                <p:cNvSpPr/>
                <p:nvPr/>
              </p:nvSpPr>
              <p:spPr>
                <a:xfrm>
                  <a:off x="3136764" y="3393806"/>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7" name="Google Shape;2167;p228"/>
                <p:cNvSpPr/>
                <p:nvPr/>
              </p:nvSpPr>
              <p:spPr>
                <a:xfrm>
                  <a:off x="3133864" y="3544821"/>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sp>
              <p:nvSpPr>
                <p:cNvPr id="2168" name="Google Shape;2168;p228"/>
                <p:cNvSpPr/>
                <p:nvPr/>
              </p:nvSpPr>
              <p:spPr>
                <a:xfrm>
                  <a:off x="3133864" y="3719163"/>
                  <a:ext cx="88463" cy="91718"/>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500"/>
                    </a:spcAft>
                    <a:buNone/>
                  </a:pPr>
                  <a:r>
                    <a:t/>
                  </a:r>
                  <a:endParaRPr sz="700"/>
                </a:p>
              </p:txBody>
            </p:sp>
          </p:grpSp>
        </p:grpSp>
      </p:grpSp>
      <p:grpSp>
        <p:nvGrpSpPr>
          <p:cNvPr id="2169" name="Google Shape;2169;p228"/>
          <p:cNvGrpSpPr/>
          <p:nvPr/>
        </p:nvGrpSpPr>
        <p:grpSpPr>
          <a:xfrm>
            <a:off x="2837675" y="2529163"/>
            <a:ext cx="5844415" cy="2082967"/>
            <a:chOff x="3031975" y="2425600"/>
            <a:chExt cx="5844415" cy="2082967"/>
          </a:xfrm>
        </p:grpSpPr>
        <p:cxnSp>
          <p:nvCxnSpPr>
            <p:cNvPr id="2170" name="Google Shape;2170;p228"/>
            <p:cNvCxnSpPr>
              <a:endCxn id="2171" idx="1"/>
            </p:cNvCxnSpPr>
            <p:nvPr/>
          </p:nvCxnSpPr>
          <p:spPr>
            <a:xfrm>
              <a:off x="4898725" y="2692888"/>
              <a:ext cx="237000" cy="900"/>
            </a:xfrm>
            <a:prstGeom prst="straightConnector1">
              <a:avLst/>
            </a:prstGeom>
            <a:noFill/>
            <a:ln cap="flat" cmpd="sng" w="9525">
              <a:solidFill>
                <a:srgbClr val="BFBFBF"/>
              </a:solidFill>
              <a:prstDash val="solid"/>
              <a:round/>
              <a:headEnd len="med" w="med" type="none"/>
              <a:tailEnd len="med" w="med" type="triangle"/>
            </a:ln>
          </p:spPr>
        </p:cxnSp>
        <p:grpSp>
          <p:nvGrpSpPr>
            <p:cNvPr id="2172" name="Google Shape;2172;p228"/>
            <p:cNvGrpSpPr/>
            <p:nvPr/>
          </p:nvGrpSpPr>
          <p:grpSpPr>
            <a:xfrm>
              <a:off x="3031975" y="2425600"/>
              <a:ext cx="5844415" cy="2082967"/>
              <a:chOff x="3031975" y="2425600"/>
              <a:chExt cx="5844415" cy="2082967"/>
            </a:xfrm>
          </p:grpSpPr>
          <p:sp>
            <p:nvSpPr>
              <p:cNvPr id="2173" name="Google Shape;2173;p228"/>
              <p:cNvSpPr/>
              <p:nvPr/>
            </p:nvSpPr>
            <p:spPr>
              <a:xfrm>
                <a:off x="3031975" y="4333367"/>
                <a:ext cx="5840700" cy="17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ntserrat"/>
                    <a:ea typeface="Montserrat"/>
                    <a:cs typeface="Montserrat"/>
                    <a:sym typeface="Montserrat"/>
                  </a:rPr>
                  <a:t>Data Governance</a:t>
                </a:r>
                <a:endParaRPr sz="900">
                  <a:solidFill>
                    <a:srgbClr val="FFFFFF"/>
                  </a:solidFill>
                  <a:latin typeface="Montserrat"/>
                  <a:ea typeface="Montserrat"/>
                  <a:cs typeface="Montserrat"/>
                  <a:sym typeface="Montserrat"/>
                </a:endParaRPr>
              </a:p>
            </p:txBody>
          </p:sp>
          <p:sp>
            <p:nvSpPr>
              <p:cNvPr id="2174" name="Google Shape;2174;p228"/>
              <p:cNvSpPr/>
              <p:nvPr/>
            </p:nvSpPr>
            <p:spPr>
              <a:xfrm>
                <a:off x="3035690" y="4117138"/>
                <a:ext cx="5840700" cy="17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ntserrat"/>
                    <a:ea typeface="Montserrat"/>
                    <a:cs typeface="Montserrat"/>
                    <a:sym typeface="Montserrat"/>
                  </a:rPr>
                  <a:t>Common Validation, Business Logic, and Rules Library</a:t>
                </a:r>
                <a:endParaRPr sz="900">
                  <a:solidFill>
                    <a:srgbClr val="FFFFFF"/>
                  </a:solidFill>
                  <a:latin typeface="Montserrat"/>
                  <a:ea typeface="Montserrat"/>
                  <a:cs typeface="Montserrat"/>
                  <a:sym typeface="Montserrat"/>
                </a:endParaRPr>
              </a:p>
            </p:txBody>
          </p:sp>
          <p:pic>
            <p:nvPicPr>
              <p:cNvPr id="2175" name="Google Shape;2175;p228"/>
              <p:cNvPicPr preferRelativeResize="0"/>
              <p:nvPr/>
            </p:nvPicPr>
            <p:blipFill rotWithShape="1">
              <a:blip r:embed="rId7">
                <a:alphaModFix/>
              </a:blip>
              <a:srcRect b="77973" l="63143" r="26243" t="6937"/>
              <a:stretch/>
            </p:blipFill>
            <p:spPr>
              <a:xfrm>
                <a:off x="4449710" y="2425600"/>
                <a:ext cx="519002" cy="398876"/>
              </a:xfrm>
              <a:prstGeom prst="rect">
                <a:avLst/>
              </a:prstGeom>
              <a:noFill/>
              <a:ln>
                <a:noFill/>
              </a:ln>
            </p:spPr>
          </p:pic>
          <p:sp>
            <p:nvSpPr>
              <p:cNvPr id="2176" name="Google Shape;2176;p228"/>
              <p:cNvSpPr txBox="1"/>
              <p:nvPr/>
            </p:nvSpPr>
            <p:spPr>
              <a:xfrm>
                <a:off x="4413111" y="2828875"/>
                <a:ext cx="592200" cy="276900"/>
              </a:xfrm>
              <a:prstGeom prst="rect">
                <a:avLst/>
              </a:prstGeom>
              <a:noFill/>
              <a:ln>
                <a:noFill/>
              </a:ln>
            </p:spPr>
            <p:txBody>
              <a:bodyPr anchorCtr="0" anchor="t" bIns="45700" lIns="0" spcFirstLastPara="1" rIns="0" wrap="square" tIns="45700">
                <a:spAutoFit/>
              </a:bodyPr>
              <a:lstStyle/>
              <a:p>
                <a:pPr indent="0" lvl="0" marL="0" rtl="0" algn="ctr">
                  <a:spcBef>
                    <a:spcPts val="0"/>
                  </a:spcBef>
                  <a:spcAft>
                    <a:spcPts val="0"/>
                  </a:spcAft>
                  <a:buNone/>
                </a:pPr>
                <a:r>
                  <a:rPr lang="en" sz="600">
                    <a:latin typeface="Montserrat"/>
                    <a:ea typeface="Montserrat"/>
                    <a:cs typeface="Montserrat"/>
                    <a:sym typeface="Montserrat"/>
                  </a:rPr>
                  <a:t>Data Transformation</a:t>
                </a:r>
                <a:endParaRPr sz="600">
                  <a:latin typeface="Montserrat"/>
                  <a:ea typeface="Montserrat"/>
                  <a:cs typeface="Montserrat"/>
                  <a:sym typeface="Montserrat"/>
                </a:endParaRPr>
              </a:p>
            </p:txBody>
          </p:sp>
          <p:cxnSp>
            <p:nvCxnSpPr>
              <p:cNvPr id="2177" name="Google Shape;2177;p228"/>
              <p:cNvCxnSpPr/>
              <p:nvPr/>
            </p:nvCxnSpPr>
            <p:spPr>
              <a:xfrm>
                <a:off x="4318625" y="2673663"/>
                <a:ext cx="241800" cy="4800"/>
              </a:xfrm>
              <a:prstGeom prst="straightConnector1">
                <a:avLst/>
              </a:prstGeom>
              <a:noFill/>
              <a:ln cap="flat" cmpd="sng" w="9525">
                <a:solidFill>
                  <a:srgbClr val="BFBFBF"/>
                </a:solidFill>
                <a:prstDash val="solid"/>
                <a:round/>
                <a:headEnd len="med" w="med" type="none"/>
                <a:tailEnd len="med" w="med" type="triangle"/>
              </a:ln>
            </p:spPr>
          </p:cxnSp>
        </p:grpSp>
      </p:grpSp>
      <p:sp>
        <p:nvSpPr>
          <p:cNvPr id="2178" name="Google Shape;2178;p228"/>
          <p:cNvSpPr/>
          <p:nvPr/>
        </p:nvSpPr>
        <p:spPr>
          <a:xfrm>
            <a:off x="386875" y="849500"/>
            <a:ext cx="1727100" cy="258000"/>
          </a:xfrm>
          <a:prstGeom prst="homePlate">
            <a:avLst>
              <a:gd fmla="val 24428"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Century Gothic"/>
                <a:ea typeface="Century Gothic"/>
                <a:cs typeface="Century Gothic"/>
                <a:sym typeface="Century Gothic"/>
              </a:rPr>
              <a:t>SOURCE YOUR DATA</a:t>
            </a:r>
            <a:endParaRPr/>
          </a:p>
        </p:txBody>
      </p:sp>
      <p:sp>
        <p:nvSpPr>
          <p:cNvPr id="2179" name="Google Shape;2179;p228"/>
          <p:cNvSpPr/>
          <p:nvPr/>
        </p:nvSpPr>
        <p:spPr>
          <a:xfrm>
            <a:off x="2139200" y="850600"/>
            <a:ext cx="2286000" cy="258000"/>
          </a:xfrm>
          <a:prstGeom prst="chevron">
            <a:avLst>
              <a:gd fmla="val 33382"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lt1"/>
                </a:solidFill>
                <a:latin typeface="Century Gothic"/>
                <a:ea typeface="Century Gothic"/>
                <a:cs typeface="Century Gothic"/>
                <a:sym typeface="Century Gothic"/>
              </a:rPr>
              <a:t>AGGREGATE DATA</a:t>
            </a:r>
            <a:endParaRPr b="1" sz="900">
              <a:solidFill>
                <a:schemeClr val="lt1"/>
              </a:solidFill>
              <a:latin typeface="Century Gothic"/>
              <a:ea typeface="Century Gothic"/>
              <a:cs typeface="Century Gothic"/>
              <a:sym typeface="Century Gothic"/>
            </a:endParaRPr>
          </a:p>
        </p:txBody>
      </p:sp>
      <p:sp>
        <p:nvSpPr>
          <p:cNvPr id="2180" name="Google Shape;2180;p228"/>
          <p:cNvSpPr/>
          <p:nvPr/>
        </p:nvSpPr>
        <p:spPr>
          <a:xfrm>
            <a:off x="4425200" y="850600"/>
            <a:ext cx="2403900" cy="258000"/>
          </a:xfrm>
          <a:prstGeom prst="chevron">
            <a:avLst>
              <a:gd fmla="val 33382"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lt1"/>
                </a:solidFill>
                <a:latin typeface="Century Gothic"/>
                <a:ea typeface="Century Gothic"/>
                <a:cs typeface="Century Gothic"/>
                <a:sym typeface="Century Gothic"/>
              </a:rPr>
              <a:t>BUILD YOUR PRODUCTS</a:t>
            </a:r>
            <a:endParaRPr b="1" sz="900">
              <a:solidFill>
                <a:schemeClr val="lt1"/>
              </a:solidFill>
              <a:latin typeface="Century Gothic"/>
              <a:ea typeface="Century Gothic"/>
              <a:cs typeface="Century Gothic"/>
              <a:sym typeface="Century Gothic"/>
            </a:endParaRPr>
          </a:p>
        </p:txBody>
      </p:sp>
      <p:sp>
        <p:nvSpPr>
          <p:cNvPr id="2181" name="Google Shape;2181;p228"/>
          <p:cNvSpPr/>
          <p:nvPr/>
        </p:nvSpPr>
        <p:spPr>
          <a:xfrm>
            <a:off x="6829125" y="850600"/>
            <a:ext cx="1966500" cy="258000"/>
          </a:xfrm>
          <a:prstGeom prst="chevron">
            <a:avLst>
              <a:gd fmla="val 33382"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lt1"/>
                </a:solidFill>
                <a:latin typeface="Century Gothic"/>
                <a:ea typeface="Century Gothic"/>
                <a:cs typeface="Century Gothic"/>
                <a:sym typeface="Century Gothic"/>
              </a:rPr>
              <a:t>SHARE AND EXPOSE</a:t>
            </a:r>
            <a:endParaRPr b="1" sz="900">
              <a:solidFill>
                <a:schemeClr val="lt1"/>
              </a:solidFill>
              <a:latin typeface="Century Gothic"/>
              <a:ea typeface="Century Gothic"/>
              <a:cs typeface="Century Gothic"/>
              <a:sym typeface="Century Gothic"/>
            </a:endParaRPr>
          </a:p>
        </p:txBody>
      </p:sp>
      <p:grpSp>
        <p:nvGrpSpPr>
          <p:cNvPr id="2182" name="Google Shape;2182;p228"/>
          <p:cNvGrpSpPr/>
          <p:nvPr/>
        </p:nvGrpSpPr>
        <p:grpSpPr>
          <a:xfrm>
            <a:off x="7301125" y="1557263"/>
            <a:ext cx="1380900" cy="2383700"/>
            <a:chOff x="7190625" y="1606100"/>
            <a:chExt cx="1380900" cy="2383700"/>
          </a:xfrm>
        </p:grpSpPr>
        <p:sp>
          <p:nvSpPr>
            <p:cNvPr id="2183" name="Google Shape;2183;p228"/>
            <p:cNvSpPr/>
            <p:nvPr/>
          </p:nvSpPr>
          <p:spPr>
            <a:xfrm>
              <a:off x="7190625" y="1606100"/>
              <a:ext cx="1380900" cy="2088600"/>
            </a:xfrm>
            <a:prstGeom prst="rect">
              <a:avLst/>
            </a:prstGeom>
            <a:noFill/>
            <a:ln cap="flat" cmpd="sng" w="9525">
              <a:solidFill>
                <a:srgbClr val="D9D9D9"/>
              </a:solidFill>
              <a:prstDash val="solid"/>
              <a:round/>
              <a:headEnd len="sm" w="sm" type="none"/>
              <a:tailEnd len="sm" w="sm" type="none"/>
            </a:ln>
          </p:spPr>
          <p:txBody>
            <a:bodyPr anchorCtr="0" anchor="t" bIns="91425" lIns="45700" spcFirstLastPara="1" rIns="45700" wrap="square" tIns="91425">
              <a:noAutofit/>
            </a:bodyPr>
            <a:lstStyle/>
            <a:p>
              <a:pPr indent="0" lvl="0" marL="0" rtl="0" algn="ctr">
                <a:spcBef>
                  <a:spcPts val="0"/>
                </a:spcBef>
                <a:spcAft>
                  <a:spcPts val="0"/>
                </a:spcAft>
                <a:buNone/>
              </a:pPr>
              <a:r>
                <a:rPr b="1" lang="en" sz="700">
                  <a:latin typeface="Montserrat"/>
                  <a:ea typeface="Montserrat"/>
                  <a:cs typeface="Montserrat"/>
                  <a:sym typeface="Montserrat"/>
                </a:rPr>
                <a:t>APPLICATIONS</a:t>
              </a:r>
              <a:endParaRPr b="1" sz="700">
                <a:latin typeface="Montserrat"/>
                <a:ea typeface="Montserrat"/>
                <a:cs typeface="Montserrat"/>
                <a:sym typeface="Montserrat"/>
              </a:endParaRPr>
            </a:p>
          </p:txBody>
        </p:sp>
        <p:pic>
          <p:nvPicPr>
            <p:cNvPr descr="A close up of a sign&#10;&#10;Description automatically generated" id="2184" name="Google Shape;2184;p228"/>
            <p:cNvPicPr preferRelativeResize="0"/>
            <p:nvPr/>
          </p:nvPicPr>
          <p:blipFill rotWithShape="1">
            <a:blip r:embed="rId8">
              <a:alphaModFix/>
            </a:blip>
            <a:srcRect b="0" l="0" r="0" t="0"/>
            <a:stretch/>
          </p:blipFill>
          <p:spPr>
            <a:xfrm>
              <a:off x="7773310" y="1868124"/>
              <a:ext cx="272701" cy="272701"/>
            </a:xfrm>
            <a:prstGeom prst="rect">
              <a:avLst/>
            </a:prstGeom>
            <a:noFill/>
            <a:ln>
              <a:noFill/>
            </a:ln>
          </p:spPr>
        </p:pic>
        <p:sp>
          <p:nvSpPr>
            <p:cNvPr id="2185" name="Google Shape;2185;p228"/>
            <p:cNvSpPr/>
            <p:nvPr/>
          </p:nvSpPr>
          <p:spPr>
            <a:xfrm>
              <a:off x="7264214" y="2220471"/>
              <a:ext cx="1249200" cy="248400"/>
            </a:xfrm>
            <a:prstGeom prst="rect">
              <a:avLst/>
            </a:prstGeom>
            <a:solidFill>
              <a:schemeClr val="accent2"/>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Portfolio Construction</a:t>
              </a:r>
              <a:endParaRPr b="1" sz="700">
                <a:solidFill>
                  <a:schemeClr val="lt2"/>
                </a:solidFill>
                <a:latin typeface="Montserrat"/>
                <a:ea typeface="Montserrat"/>
                <a:cs typeface="Montserrat"/>
                <a:sym typeface="Montserrat"/>
              </a:endParaRPr>
            </a:p>
          </p:txBody>
        </p:sp>
        <p:sp>
          <p:nvSpPr>
            <p:cNvPr id="2186" name="Google Shape;2186;p228"/>
            <p:cNvSpPr/>
            <p:nvPr/>
          </p:nvSpPr>
          <p:spPr>
            <a:xfrm>
              <a:off x="7264214" y="2498732"/>
              <a:ext cx="1249200" cy="248400"/>
            </a:xfrm>
            <a:prstGeom prst="rect">
              <a:avLst/>
            </a:prstGeom>
            <a:solidFill>
              <a:schemeClr val="accent2"/>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ESG Investment Strategy</a:t>
              </a:r>
              <a:endParaRPr b="1" sz="700">
                <a:solidFill>
                  <a:schemeClr val="lt2"/>
                </a:solidFill>
                <a:latin typeface="Montserrat"/>
                <a:ea typeface="Montserrat"/>
                <a:cs typeface="Montserrat"/>
                <a:sym typeface="Montserrat"/>
              </a:endParaRPr>
            </a:p>
          </p:txBody>
        </p:sp>
        <p:sp>
          <p:nvSpPr>
            <p:cNvPr id="2187" name="Google Shape;2187;p228"/>
            <p:cNvSpPr/>
            <p:nvPr/>
          </p:nvSpPr>
          <p:spPr>
            <a:xfrm>
              <a:off x="7264214" y="2776967"/>
              <a:ext cx="1249200" cy="248400"/>
            </a:xfrm>
            <a:prstGeom prst="rect">
              <a:avLst/>
            </a:prstGeom>
            <a:solidFill>
              <a:schemeClr val="accent2"/>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Performance Monitoring</a:t>
              </a:r>
              <a:endParaRPr b="1" sz="700">
                <a:solidFill>
                  <a:schemeClr val="lt2"/>
                </a:solidFill>
                <a:latin typeface="Montserrat"/>
                <a:ea typeface="Montserrat"/>
                <a:cs typeface="Montserrat"/>
                <a:sym typeface="Montserrat"/>
              </a:endParaRPr>
            </a:p>
          </p:txBody>
        </p:sp>
        <p:sp>
          <p:nvSpPr>
            <p:cNvPr id="2188" name="Google Shape;2188;p228"/>
            <p:cNvSpPr/>
            <p:nvPr/>
          </p:nvSpPr>
          <p:spPr>
            <a:xfrm>
              <a:off x="7264214" y="3055227"/>
              <a:ext cx="1249200" cy="248400"/>
            </a:xfrm>
            <a:prstGeom prst="rect">
              <a:avLst/>
            </a:prstGeom>
            <a:solidFill>
              <a:schemeClr val="accent2"/>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Risk Management</a:t>
              </a:r>
              <a:endParaRPr b="1" sz="700">
                <a:solidFill>
                  <a:schemeClr val="lt2"/>
                </a:solidFill>
                <a:latin typeface="Montserrat"/>
                <a:ea typeface="Montserrat"/>
                <a:cs typeface="Montserrat"/>
                <a:sym typeface="Montserrat"/>
              </a:endParaRPr>
            </a:p>
          </p:txBody>
        </p:sp>
        <p:pic>
          <p:nvPicPr>
            <p:cNvPr id="2189" name="Google Shape;2189;p228"/>
            <p:cNvPicPr preferRelativeResize="0"/>
            <p:nvPr/>
          </p:nvPicPr>
          <p:blipFill>
            <a:blip r:embed="rId9">
              <a:alphaModFix/>
            </a:blip>
            <a:stretch>
              <a:fillRect/>
            </a:stretch>
          </p:blipFill>
          <p:spPr>
            <a:xfrm>
              <a:off x="7583563" y="3400113"/>
              <a:ext cx="740475" cy="213962"/>
            </a:xfrm>
            <a:prstGeom prst="rect">
              <a:avLst/>
            </a:prstGeom>
            <a:noFill/>
            <a:ln>
              <a:noFill/>
            </a:ln>
          </p:spPr>
        </p:pic>
        <p:sp>
          <p:nvSpPr>
            <p:cNvPr id="2190" name="Google Shape;2190;p228"/>
            <p:cNvSpPr/>
            <p:nvPr/>
          </p:nvSpPr>
          <p:spPr>
            <a:xfrm>
              <a:off x="7190625" y="3741400"/>
              <a:ext cx="1380900" cy="248400"/>
            </a:xfrm>
            <a:prstGeom prst="rect">
              <a:avLst/>
            </a:prstGeom>
            <a:solidFill>
              <a:schemeClr val="accent2"/>
            </a:solid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Data Monetization via Marketplace</a:t>
              </a:r>
              <a:endParaRPr b="1" sz="700">
                <a:solidFill>
                  <a:schemeClr val="lt2"/>
                </a:solidFill>
                <a:latin typeface="Montserrat"/>
                <a:ea typeface="Montserrat"/>
                <a:cs typeface="Montserrat"/>
                <a:sym typeface="Montserrat"/>
              </a:endParaRPr>
            </a:p>
          </p:txBody>
        </p:sp>
      </p:grpSp>
      <p:sp>
        <p:nvSpPr>
          <p:cNvPr id="2171" name="Google Shape;2171;p228"/>
          <p:cNvSpPr/>
          <p:nvPr/>
        </p:nvSpPr>
        <p:spPr>
          <a:xfrm>
            <a:off x="4941425" y="1456650"/>
            <a:ext cx="2182800" cy="2681400"/>
          </a:xfrm>
          <a:prstGeom prst="rect">
            <a:avLst/>
          </a:prstGeom>
          <a:noFill/>
          <a:ln cap="flat" cmpd="sng" w="9525">
            <a:solidFill>
              <a:srgbClr val="D9D9D9"/>
            </a:solidFill>
            <a:prstDash val="solid"/>
            <a:round/>
            <a:headEnd len="sm" w="sm" type="none"/>
            <a:tailEnd len="sm" w="sm" type="none"/>
          </a:ln>
        </p:spPr>
        <p:txBody>
          <a:bodyPr anchorCtr="0" anchor="t" bIns="91425" lIns="45700" spcFirstLastPara="1" rIns="45700" wrap="square" tIns="91425">
            <a:noAutofit/>
          </a:bodyPr>
          <a:lstStyle/>
          <a:p>
            <a:pPr indent="0" lvl="0" marL="0" rtl="0" algn="ctr">
              <a:spcBef>
                <a:spcPts val="0"/>
              </a:spcBef>
              <a:spcAft>
                <a:spcPts val="0"/>
              </a:spcAft>
              <a:buNone/>
            </a:pPr>
            <a:r>
              <a:rPr b="1" lang="en" sz="700">
                <a:latin typeface="Montserrat"/>
                <a:ea typeface="Montserrat"/>
                <a:cs typeface="Montserrat"/>
                <a:sym typeface="Montserrat"/>
              </a:rPr>
              <a:t>ML &amp; ANALYTICS ENGINE</a:t>
            </a:r>
            <a:endParaRPr b="1" sz="700">
              <a:latin typeface="Montserrat"/>
              <a:ea typeface="Montserrat"/>
              <a:cs typeface="Montserrat"/>
              <a:sym typeface="Montserrat"/>
            </a:endParaRPr>
          </a:p>
        </p:txBody>
      </p:sp>
      <p:grpSp>
        <p:nvGrpSpPr>
          <p:cNvPr id="2191" name="Google Shape;2191;p228"/>
          <p:cNvGrpSpPr/>
          <p:nvPr/>
        </p:nvGrpSpPr>
        <p:grpSpPr>
          <a:xfrm>
            <a:off x="5127231" y="2491299"/>
            <a:ext cx="1837900" cy="1486491"/>
            <a:chOff x="1805225" y="2013225"/>
            <a:chExt cx="2432050" cy="1852325"/>
          </a:xfrm>
        </p:grpSpPr>
        <p:sp>
          <p:nvSpPr>
            <p:cNvPr id="2192" name="Google Shape;2192;p228"/>
            <p:cNvSpPr/>
            <p:nvPr/>
          </p:nvSpPr>
          <p:spPr>
            <a:xfrm>
              <a:off x="1805225" y="2013225"/>
              <a:ext cx="1157700" cy="879300"/>
            </a:xfrm>
            <a:prstGeom prst="roundRect">
              <a:avLst>
                <a:gd fmla="val 16667" name="adj"/>
              </a:avLst>
            </a:prstGeom>
            <a:solidFill>
              <a:srgbClr val="E9F5FC"/>
            </a:solidFill>
            <a:ln cap="flat" cmpd="sng" w="28575">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Snowpark Container Services</a:t>
              </a:r>
              <a:endParaRPr b="1" sz="700">
                <a:solidFill>
                  <a:schemeClr val="accent1"/>
                </a:solidFill>
                <a:latin typeface="Montserrat"/>
                <a:ea typeface="Montserrat"/>
                <a:cs typeface="Montserrat"/>
                <a:sym typeface="Montserrat"/>
              </a:endParaRPr>
            </a:p>
          </p:txBody>
        </p:sp>
        <p:pic>
          <p:nvPicPr>
            <p:cNvPr id="2193" name="Google Shape;2193;p228"/>
            <p:cNvPicPr preferRelativeResize="0"/>
            <p:nvPr/>
          </p:nvPicPr>
          <p:blipFill>
            <a:blip r:embed="rId10">
              <a:alphaModFix/>
            </a:blip>
            <a:stretch>
              <a:fillRect/>
            </a:stretch>
          </p:blipFill>
          <p:spPr>
            <a:xfrm>
              <a:off x="2163232" y="2103342"/>
              <a:ext cx="471725" cy="380550"/>
            </a:xfrm>
            <a:prstGeom prst="rect">
              <a:avLst/>
            </a:prstGeom>
            <a:noFill/>
            <a:ln>
              <a:noFill/>
            </a:ln>
          </p:spPr>
        </p:pic>
        <p:sp>
          <p:nvSpPr>
            <p:cNvPr id="2194" name="Google Shape;2194;p228"/>
            <p:cNvSpPr/>
            <p:nvPr/>
          </p:nvSpPr>
          <p:spPr>
            <a:xfrm>
              <a:off x="3079575" y="2013225"/>
              <a:ext cx="1157700" cy="879300"/>
            </a:xfrm>
            <a:prstGeom prst="roundRect">
              <a:avLst>
                <a:gd fmla="val 16667" name="adj"/>
              </a:avLst>
            </a:prstGeom>
            <a:solidFill>
              <a:srgbClr val="E9F5FC"/>
            </a:solidFill>
            <a:ln cap="flat" cmpd="sng" w="28575">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Document AI for</a:t>
              </a:r>
              <a:endParaRPr b="1" sz="7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Reports &amp; documents</a:t>
              </a:r>
              <a:endParaRPr b="1" sz="700">
                <a:solidFill>
                  <a:schemeClr val="accent1"/>
                </a:solidFill>
                <a:latin typeface="Montserrat"/>
                <a:ea typeface="Montserrat"/>
                <a:cs typeface="Montserrat"/>
                <a:sym typeface="Montserrat"/>
              </a:endParaRPr>
            </a:p>
          </p:txBody>
        </p:sp>
        <p:pic>
          <p:nvPicPr>
            <p:cNvPr id="2195" name="Google Shape;2195;p228"/>
            <p:cNvPicPr preferRelativeResize="0"/>
            <p:nvPr/>
          </p:nvPicPr>
          <p:blipFill rotWithShape="1">
            <a:blip r:embed="rId11">
              <a:alphaModFix/>
            </a:blip>
            <a:srcRect b="0" l="0" r="0" t="0"/>
            <a:stretch/>
          </p:blipFill>
          <p:spPr>
            <a:xfrm>
              <a:off x="3466984" y="2109648"/>
              <a:ext cx="306178" cy="365158"/>
            </a:xfrm>
            <a:prstGeom prst="rect">
              <a:avLst/>
            </a:prstGeom>
            <a:noFill/>
            <a:ln>
              <a:noFill/>
            </a:ln>
          </p:spPr>
        </p:pic>
        <p:sp>
          <p:nvSpPr>
            <p:cNvPr id="2196" name="Google Shape;2196;p228"/>
            <p:cNvSpPr/>
            <p:nvPr/>
          </p:nvSpPr>
          <p:spPr>
            <a:xfrm>
              <a:off x="1805225" y="2986250"/>
              <a:ext cx="1157700" cy="879300"/>
            </a:xfrm>
            <a:prstGeom prst="roundRect">
              <a:avLst>
                <a:gd fmla="val 16667" name="adj"/>
              </a:avLst>
            </a:prstGeom>
            <a:solidFill>
              <a:srgbClr val="E9F5FC"/>
            </a:solidFill>
            <a:ln cap="flat" cmpd="sng" w="28575">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Security Controls </a:t>
              </a:r>
              <a:r>
                <a:rPr lang="en" sz="700">
                  <a:solidFill>
                    <a:schemeClr val="accent1"/>
                  </a:solidFill>
                  <a:latin typeface="Montserrat"/>
                  <a:ea typeface="Montserrat"/>
                  <a:cs typeface="Montserrat"/>
                  <a:sym typeface="Montserrat"/>
                </a:rPr>
                <a:t>for PII </a:t>
              </a:r>
              <a:endParaRPr b="1" sz="700">
                <a:solidFill>
                  <a:schemeClr val="accent1"/>
                </a:solidFill>
                <a:latin typeface="Montserrat"/>
                <a:ea typeface="Montserrat"/>
                <a:cs typeface="Montserrat"/>
                <a:sym typeface="Montserrat"/>
              </a:endParaRPr>
            </a:p>
          </p:txBody>
        </p:sp>
        <p:sp>
          <p:nvSpPr>
            <p:cNvPr id="2197" name="Google Shape;2197;p228"/>
            <p:cNvSpPr/>
            <p:nvPr/>
          </p:nvSpPr>
          <p:spPr>
            <a:xfrm>
              <a:off x="2230991" y="3105225"/>
              <a:ext cx="306179" cy="380556"/>
            </a:xfrm>
            <a:custGeom>
              <a:rect b="b" l="l" r="r" t="t"/>
              <a:pathLst>
                <a:path extrusionOk="0" h="9027" w="7574">
                  <a:moveTo>
                    <a:pt x="3674" y="1708"/>
                  </a:moveTo>
                  <a:cubicBezTo>
                    <a:pt x="3645" y="1708"/>
                    <a:pt x="3616" y="1717"/>
                    <a:pt x="3593" y="1736"/>
                  </a:cubicBezTo>
                  <a:cubicBezTo>
                    <a:pt x="3094" y="2110"/>
                    <a:pt x="2351" y="2295"/>
                    <a:pt x="1258" y="2324"/>
                  </a:cubicBezTo>
                  <a:cubicBezTo>
                    <a:pt x="1184" y="2325"/>
                    <a:pt x="1126" y="2387"/>
                    <a:pt x="1126" y="2462"/>
                  </a:cubicBezTo>
                  <a:lnTo>
                    <a:pt x="1126" y="4685"/>
                  </a:lnTo>
                  <a:cubicBezTo>
                    <a:pt x="1126" y="4762"/>
                    <a:pt x="1187" y="4823"/>
                    <a:pt x="1263" y="4823"/>
                  </a:cubicBezTo>
                  <a:lnTo>
                    <a:pt x="3674" y="4823"/>
                  </a:lnTo>
                  <a:cubicBezTo>
                    <a:pt x="3750" y="4823"/>
                    <a:pt x="3811" y="4762"/>
                    <a:pt x="3811" y="4685"/>
                  </a:cubicBezTo>
                  <a:lnTo>
                    <a:pt x="3811" y="1845"/>
                  </a:lnTo>
                  <a:cubicBezTo>
                    <a:pt x="3811" y="1794"/>
                    <a:pt x="3781" y="1747"/>
                    <a:pt x="3735" y="1722"/>
                  </a:cubicBezTo>
                  <a:cubicBezTo>
                    <a:pt x="3716" y="1713"/>
                    <a:pt x="3695" y="1708"/>
                    <a:pt x="3674" y="1708"/>
                  </a:cubicBezTo>
                  <a:close/>
                  <a:moveTo>
                    <a:pt x="6317" y="4821"/>
                  </a:moveTo>
                  <a:cubicBezTo>
                    <a:pt x="6315" y="4821"/>
                    <a:pt x="6313" y="4821"/>
                    <a:pt x="6312" y="4821"/>
                  </a:cubicBezTo>
                  <a:lnTo>
                    <a:pt x="3962" y="4821"/>
                  </a:lnTo>
                  <a:cubicBezTo>
                    <a:pt x="3885" y="4821"/>
                    <a:pt x="3824" y="4882"/>
                    <a:pt x="3824" y="4958"/>
                  </a:cubicBezTo>
                  <a:lnTo>
                    <a:pt x="3824" y="7644"/>
                  </a:lnTo>
                  <a:cubicBezTo>
                    <a:pt x="3824" y="7684"/>
                    <a:pt x="3845" y="7726"/>
                    <a:pt x="3878" y="7751"/>
                  </a:cubicBezTo>
                  <a:cubicBezTo>
                    <a:pt x="3903" y="7770"/>
                    <a:pt x="3933" y="7779"/>
                    <a:pt x="3962" y="7779"/>
                  </a:cubicBezTo>
                  <a:cubicBezTo>
                    <a:pt x="3973" y="7779"/>
                    <a:pt x="3985" y="7779"/>
                    <a:pt x="3995" y="7776"/>
                  </a:cubicBezTo>
                  <a:cubicBezTo>
                    <a:pt x="5361" y="7423"/>
                    <a:pt x="6301" y="6449"/>
                    <a:pt x="6447" y="5218"/>
                  </a:cubicBezTo>
                  <a:lnTo>
                    <a:pt x="6447" y="4956"/>
                  </a:lnTo>
                  <a:cubicBezTo>
                    <a:pt x="6447" y="4882"/>
                    <a:pt x="6389" y="4821"/>
                    <a:pt x="6317" y="4821"/>
                  </a:cubicBezTo>
                  <a:close/>
                  <a:moveTo>
                    <a:pt x="3786" y="806"/>
                  </a:moveTo>
                  <a:cubicBezTo>
                    <a:pt x="4502" y="1425"/>
                    <a:pt x="5288" y="1790"/>
                    <a:pt x="6690" y="1790"/>
                  </a:cubicBezTo>
                  <a:cubicBezTo>
                    <a:pt x="6755" y="1790"/>
                    <a:pt x="6822" y="1789"/>
                    <a:pt x="6889" y="1788"/>
                  </a:cubicBezTo>
                  <a:lnTo>
                    <a:pt x="6889" y="5239"/>
                  </a:lnTo>
                  <a:cubicBezTo>
                    <a:pt x="6889" y="6890"/>
                    <a:pt x="5063" y="8047"/>
                    <a:pt x="3786" y="8335"/>
                  </a:cubicBezTo>
                  <a:cubicBezTo>
                    <a:pt x="2509" y="8047"/>
                    <a:pt x="682" y="6890"/>
                    <a:pt x="682" y="5239"/>
                  </a:cubicBezTo>
                  <a:lnTo>
                    <a:pt x="682" y="1788"/>
                  </a:lnTo>
                  <a:cubicBezTo>
                    <a:pt x="747" y="1789"/>
                    <a:pt x="811" y="1790"/>
                    <a:pt x="874" y="1790"/>
                  </a:cubicBezTo>
                  <a:cubicBezTo>
                    <a:pt x="2280" y="1790"/>
                    <a:pt x="3066" y="1426"/>
                    <a:pt x="3786" y="806"/>
                  </a:cubicBezTo>
                  <a:close/>
                  <a:moveTo>
                    <a:pt x="3787" y="0"/>
                  </a:moveTo>
                  <a:cubicBezTo>
                    <a:pt x="3702" y="0"/>
                    <a:pt x="3617" y="32"/>
                    <a:pt x="3551" y="95"/>
                  </a:cubicBezTo>
                  <a:cubicBezTo>
                    <a:pt x="2872" y="740"/>
                    <a:pt x="2214" y="1105"/>
                    <a:pt x="865" y="1105"/>
                  </a:cubicBezTo>
                  <a:cubicBezTo>
                    <a:pt x="707" y="1105"/>
                    <a:pt x="540" y="1100"/>
                    <a:pt x="363" y="1090"/>
                  </a:cubicBezTo>
                  <a:cubicBezTo>
                    <a:pt x="356" y="1089"/>
                    <a:pt x="349" y="1089"/>
                    <a:pt x="342" y="1089"/>
                  </a:cubicBezTo>
                  <a:cubicBezTo>
                    <a:pt x="254" y="1089"/>
                    <a:pt x="172" y="1123"/>
                    <a:pt x="107" y="1183"/>
                  </a:cubicBezTo>
                  <a:cubicBezTo>
                    <a:pt x="39" y="1247"/>
                    <a:pt x="1" y="1336"/>
                    <a:pt x="1" y="1431"/>
                  </a:cubicBezTo>
                  <a:lnTo>
                    <a:pt x="1" y="5239"/>
                  </a:lnTo>
                  <a:cubicBezTo>
                    <a:pt x="1" y="7323"/>
                    <a:pt x="2176" y="8704"/>
                    <a:pt x="3719" y="9019"/>
                  </a:cubicBezTo>
                  <a:cubicBezTo>
                    <a:pt x="3741" y="9025"/>
                    <a:pt x="3763" y="9027"/>
                    <a:pt x="3787" y="9027"/>
                  </a:cubicBezTo>
                  <a:cubicBezTo>
                    <a:pt x="3811" y="9027"/>
                    <a:pt x="3833" y="9025"/>
                    <a:pt x="3855" y="9019"/>
                  </a:cubicBezTo>
                  <a:cubicBezTo>
                    <a:pt x="5400" y="8706"/>
                    <a:pt x="7574" y="7325"/>
                    <a:pt x="7574" y="5239"/>
                  </a:cubicBezTo>
                  <a:lnTo>
                    <a:pt x="7574" y="1431"/>
                  </a:lnTo>
                  <a:cubicBezTo>
                    <a:pt x="7574" y="1336"/>
                    <a:pt x="7535" y="1246"/>
                    <a:pt x="7467" y="1183"/>
                  </a:cubicBezTo>
                  <a:cubicBezTo>
                    <a:pt x="7402" y="1123"/>
                    <a:pt x="7320" y="1089"/>
                    <a:pt x="7233" y="1089"/>
                  </a:cubicBezTo>
                  <a:cubicBezTo>
                    <a:pt x="7226" y="1089"/>
                    <a:pt x="7218" y="1089"/>
                    <a:pt x="7211" y="1090"/>
                  </a:cubicBezTo>
                  <a:cubicBezTo>
                    <a:pt x="7032" y="1100"/>
                    <a:pt x="6863" y="1105"/>
                    <a:pt x="6704" y="1105"/>
                  </a:cubicBezTo>
                  <a:cubicBezTo>
                    <a:pt x="5359" y="1105"/>
                    <a:pt x="4700" y="740"/>
                    <a:pt x="4023" y="95"/>
                  </a:cubicBezTo>
                  <a:cubicBezTo>
                    <a:pt x="3957" y="32"/>
                    <a:pt x="3872" y="0"/>
                    <a:pt x="3787" y="0"/>
                  </a:cubicBezTo>
                  <a:close/>
                </a:path>
              </a:pathLst>
            </a:custGeom>
            <a:solidFill>
              <a:srgbClr val="2AB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28"/>
            <p:cNvSpPr/>
            <p:nvPr/>
          </p:nvSpPr>
          <p:spPr>
            <a:xfrm>
              <a:off x="3079575" y="2986250"/>
              <a:ext cx="1157700" cy="879300"/>
            </a:xfrm>
            <a:prstGeom prst="roundRect">
              <a:avLst>
                <a:gd fmla="val 16667" name="adj"/>
              </a:avLst>
            </a:prstGeom>
            <a:solidFill>
              <a:srgbClr val="E9F5FC"/>
            </a:solidFill>
            <a:ln cap="flat" cmpd="sng" w="28575">
              <a:solidFill>
                <a:schemeClr val="accent1"/>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Streamlit or Native Apps </a:t>
              </a:r>
              <a:r>
                <a:rPr lang="en" sz="700">
                  <a:solidFill>
                    <a:schemeClr val="accent1"/>
                  </a:solidFill>
                  <a:latin typeface="Montserrat"/>
                  <a:ea typeface="Montserrat"/>
                  <a:cs typeface="Montserrat"/>
                  <a:sym typeface="Montserrat"/>
                </a:rPr>
                <a:t>for front-end</a:t>
              </a:r>
              <a:endParaRPr b="1" sz="700">
                <a:solidFill>
                  <a:schemeClr val="accent1"/>
                </a:solidFill>
                <a:latin typeface="Montserrat"/>
                <a:ea typeface="Montserrat"/>
                <a:cs typeface="Montserrat"/>
                <a:sym typeface="Montserrat"/>
              </a:endParaRPr>
            </a:p>
          </p:txBody>
        </p:sp>
        <p:pic>
          <p:nvPicPr>
            <p:cNvPr descr="A blue paper boat in a blue hexagon&#10;&#10;Description automatically generated with low confidence" id="2199" name="Google Shape;2199;p228"/>
            <p:cNvPicPr preferRelativeResize="0"/>
            <p:nvPr/>
          </p:nvPicPr>
          <p:blipFill rotWithShape="1">
            <a:blip r:embed="rId12">
              <a:alphaModFix/>
            </a:blip>
            <a:srcRect b="0" l="0" r="0" t="0"/>
            <a:stretch/>
          </p:blipFill>
          <p:spPr>
            <a:xfrm>
              <a:off x="3466958" y="3066415"/>
              <a:ext cx="382900" cy="382900"/>
            </a:xfrm>
            <a:prstGeom prst="rect">
              <a:avLst/>
            </a:prstGeom>
            <a:noFill/>
            <a:ln>
              <a:noFill/>
            </a:ln>
          </p:spPr>
        </p:pic>
      </p:grpSp>
      <p:sp>
        <p:nvSpPr>
          <p:cNvPr id="2200" name="Google Shape;2200;p228"/>
          <p:cNvSpPr/>
          <p:nvPr/>
        </p:nvSpPr>
        <p:spPr>
          <a:xfrm>
            <a:off x="5132271" y="2141800"/>
            <a:ext cx="827100" cy="272700"/>
          </a:xfrm>
          <a:prstGeom prst="rect">
            <a:avLst/>
          </a:prstGeom>
          <a:solidFill>
            <a:schemeClr val="accent2"/>
          </a:solidFill>
          <a:ln cap="flat" cmpd="sng" w="9525">
            <a:solidFill>
              <a:srgbClr val="EFEFEF"/>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ESG Score Calculation</a:t>
            </a:r>
            <a:endParaRPr b="1" sz="700">
              <a:solidFill>
                <a:schemeClr val="lt2"/>
              </a:solidFill>
              <a:latin typeface="Montserrat"/>
              <a:ea typeface="Montserrat"/>
              <a:cs typeface="Montserrat"/>
              <a:sym typeface="Montserrat"/>
            </a:endParaRPr>
          </a:p>
        </p:txBody>
      </p:sp>
      <p:sp>
        <p:nvSpPr>
          <p:cNvPr id="2201" name="Google Shape;2201;p228"/>
          <p:cNvSpPr/>
          <p:nvPr/>
        </p:nvSpPr>
        <p:spPr>
          <a:xfrm>
            <a:off x="6060641" y="2141800"/>
            <a:ext cx="904200" cy="272700"/>
          </a:xfrm>
          <a:prstGeom prst="rect">
            <a:avLst/>
          </a:prstGeom>
          <a:solidFill>
            <a:schemeClr val="accent2"/>
          </a:solidFill>
          <a:ln cap="flat" cmpd="sng" w="9525">
            <a:solidFill>
              <a:srgbClr val="EFEFEF"/>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Performance Analytics</a:t>
            </a:r>
            <a:endParaRPr b="1" sz="700">
              <a:solidFill>
                <a:schemeClr val="lt2"/>
              </a:solidFill>
              <a:latin typeface="Montserrat"/>
              <a:ea typeface="Montserrat"/>
              <a:cs typeface="Montserrat"/>
              <a:sym typeface="Montserrat"/>
            </a:endParaRPr>
          </a:p>
        </p:txBody>
      </p:sp>
      <p:sp>
        <p:nvSpPr>
          <p:cNvPr id="2202" name="Google Shape;2202;p228"/>
          <p:cNvSpPr/>
          <p:nvPr/>
        </p:nvSpPr>
        <p:spPr>
          <a:xfrm>
            <a:off x="2002425" y="1493075"/>
            <a:ext cx="128700" cy="2645100"/>
          </a:xfrm>
          <a:prstGeom prst="rightBrace">
            <a:avLst>
              <a:gd fmla="val 50000" name="adj1"/>
              <a:gd fmla="val 50000" name="adj2"/>
            </a:avLst>
          </a:prstGeom>
          <a:noFill/>
          <a:ln cap="flat" cmpd="sng" w="9525">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28"/>
          <p:cNvSpPr txBox="1"/>
          <p:nvPr/>
        </p:nvSpPr>
        <p:spPr>
          <a:xfrm>
            <a:off x="482650" y="1439900"/>
            <a:ext cx="1475100" cy="261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900">
                <a:solidFill>
                  <a:srgbClr val="262626"/>
                </a:solidFill>
                <a:latin typeface="Montserrat"/>
                <a:ea typeface="Montserrat"/>
                <a:cs typeface="Montserrat"/>
                <a:sym typeface="Montserrat"/>
              </a:rPr>
              <a:t>Investment Management Platforms</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rPr b="1" lang="en" sz="900">
                <a:solidFill>
                  <a:srgbClr val="262626"/>
                </a:solidFill>
                <a:latin typeface="Montserrat"/>
                <a:ea typeface="Montserrat"/>
                <a:cs typeface="Montserrat"/>
                <a:sym typeface="Montserrat"/>
              </a:rPr>
              <a:t>EDM Providers</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rPr b="1" lang="en" sz="900">
                <a:solidFill>
                  <a:srgbClr val="262626"/>
                </a:solidFill>
                <a:latin typeface="Montserrat"/>
                <a:ea typeface="Montserrat"/>
                <a:cs typeface="Montserrat"/>
                <a:sym typeface="Montserrat"/>
              </a:rPr>
              <a:t>Custodian Bank Platforms</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262626"/>
              </a:solidFill>
              <a:latin typeface="Montserrat"/>
              <a:ea typeface="Montserrat"/>
              <a:cs typeface="Montserrat"/>
              <a:sym typeface="Montserrat"/>
            </a:endParaRPr>
          </a:p>
          <a:p>
            <a:pPr indent="0" lvl="0" marL="0" rtl="0" algn="l">
              <a:spcBef>
                <a:spcPts val="0"/>
              </a:spcBef>
              <a:spcAft>
                <a:spcPts val="0"/>
              </a:spcAft>
              <a:buNone/>
            </a:pPr>
            <a:r>
              <a:rPr b="1" lang="en" sz="900">
                <a:solidFill>
                  <a:srgbClr val="262626"/>
                </a:solidFill>
                <a:latin typeface="Montserrat"/>
                <a:ea typeface="Montserrat"/>
                <a:cs typeface="Montserrat"/>
                <a:sym typeface="Montserrat"/>
              </a:rPr>
              <a:t>Third-Party Data</a:t>
            </a:r>
            <a:endParaRPr b="1" sz="900">
              <a:solidFill>
                <a:srgbClr val="262626"/>
              </a:solidFill>
              <a:latin typeface="Montserrat"/>
              <a:ea typeface="Montserrat"/>
              <a:cs typeface="Montserrat"/>
              <a:sym typeface="Montserrat"/>
            </a:endParaRPr>
          </a:p>
        </p:txBody>
      </p:sp>
      <p:sp>
        <p:nvSpPr>
          <p:cNvPr id="2204" name="Google Shape;2204;p228"/>
          <p:cNvSpPr/>
          <p:nvPr/>
        </p:nvSpPr>
        <p:spPr>
          <a:xfrm>
            <a:off x="201766" y="1493080"/>
            <a:ext cx="182739" cy="195339"/>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28"/>
          <p:cNvSpPr/>
          <p:nvPr/>
        </p:nvSpPr>
        <p:spPr>
          <a:xfrm>
            <a:off x="201766" y="2348105"/>
            <a:ext cx="182739" cy="195339"/>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28"/>
          <p:cNvSpPr/>
          <p:nvPr/>
        </p:nvSpPr>
        <p:spPr>
          <a:xfrm>
            <a:off x="201766" y="3723392"/>
            <a:ext cx="182739" cy="195339"/>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262626"/>
              </a:solidFill>
            </a:endParaRPr>
          </a:p>
        </p:txBody>
      </p:sp>
      <p:sp>
        <p:nvSpPr>
          <p:cNvPr id="2207" name="Google Shape;2207;p228"/>
          <p:cNvSpPr/>
          <p:nvPr/>
        </p:nvSpPr>
        <p:spPr>
          <a:xfrm>
            <a:off x="201766" y="3042355"/>
            <a:ext cx="182739" cy="195339"/>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8" name="Google Shape;2208;p228"/>
          <p:cNvPicPr preferRelativeResize="0"/>
          <p:nvPr/>
        </p:nvPicPr>
        <p:blipFill>
          <a:blip r:embed="rId13">
            <a:alphaModFix/>
          </a:blip>
          <a:stretch>
            <a:fillRect/>
          </a:stretch>
        </p:blipFill>
        <p:spPr>
          <a:xfrm>
            <a:off x="1542050" y="1852677"/>
            <a:ext cx="381008" cy="122967"/>
          </a:xfrm>
          <a:prstGeom prst="rect">
            <a:avLst/>
          </a:prstGeom>
          <a:noFill/>
          <a:ln>
            <a:noFill/>
          </a:ln>
        </p:spPr>
      </p:pic>
      <p:pic>
        <p:nvPicPr>
          <p:cNvPr id="2209" name="Google Shape;2209;p228"/>
          <p:cNvPicPr preferRelativeResize="0"/>
          <p:nvPr/>
        </p:nvPicPr>
        <p:blipFill>
          <a:blip r:embed="rId14">
            <a:alphaModFix/>
          </a:blip>
          <a:stretch>
            <a:fillRect/>
          </a:stretch>
        </p:blipFill>
        <p:spPr>
          <a:xfrm>
            <a:off x="486340" y="1849052"/>
            <a:ext cx="433665" cy="110695"/>
          </a:xfrm>
          <a:prstGeom prst="rect">
            <a:avLst/>
          </a:prstGeom>
          <a:noFill/>
          <a:ln>
            <a:noFill/>
          </a:ln>
        </p:spPr>
      </p:pic>
      <p:pic>
        <p:nvPicPr>
          <p:cNvPr id="2210" name="Google Shape;2210;p228"/>
          <p:cNvPicPr preferRelativeResize="0"/>
          <p:nvPr/>
        </p:nvPicPr>
        <p:blipFill>
          <a:blip r:embed="rId15">
            <a:alphaModFix/>
          </a:blip>
          <a:stretch>
            <a:fillRect/>
          </a:stretch>
        </p:blipFill>
        <p:spPr>
          <a:xfrm>
            <a:off x="1018235" y="1836250"/>
            <a:ext cx="393057" cy="136276"/>
          </a:xfrm>
          <a:prstGeom prst="rect">
            <a:avLst/>
          </a:prstGeom>
          <a:noFill/>
          <a:ln>
            <a:noFill/>
          </a:ln>
        </p:spPr>
      </p:pic>
      <p:pic>
        <p:nvPicPr>
          <p:cNvPr id="2211" name="Google Shape;2211;p228"/>
          <p:cNvPicPr preferRelativeResize="0"/>
          <p:nvPr/>
        </p:nvPicPr>
        <p:blipFill rotWithShape="1">
          <a:blip r:embed="rId16">
            <a:alphaModFix/>
          </a:blip>
          <a:srcRect b="0" l="0" r="0" t="61978"/>
          <a:stretch/>
        </p:blipFill>
        <p:spPr>
          <a:xfrm>
            <a:off x="486351" y="2068250"/>
            <a:ext cx="425675" cy="82000"/>
          </a:xfrm>
          <a:prstGeom prst="rect">
            <a:avLst/>
          </a:prstGeom>
          <a:noFill/>
          <a:ln>
            <a:noFill/>
          </a:ln>
        </p:spPr>
      </p:pic>
      <p:pic>
        <p:nvPicPr>
          <p:cNvPr id="2212" name="Google Shape;2212;p228"/>
          <p:cNvPicPr preferRelativeResize="0"/>
          <p:nvPr/>
        </p:nvPicPr>
        <p:blipFill>
          <a:blip r:embed="rId17">
            <a:alphaModFix/>
          </a:blip>
          <a:stretch>
            <a:fillRect/>
          </a:stretch>
        </p:blipFill>
        <p:spPr>
          <a:xfrm>
            <a:off x="1017175" y="2643850"/>
            <a:ext cx="413025" cy="85375"/>
          </a:xfrm>
          <a:prstGeom prst="rect">
            <a:avLst/>
          </a:prstGeom>
          <a:noFill/>
          <a:ln>
            <a:noFill/>
          </a:ln>
        </p:spPr>
      </p:pic>
      <p:pic>
        <p:nvPicPr>
          <p:cNvPr id="2213" name="Google Shape;2213;p228"/>
          <p:cNvPicPr preferRelativeResize="0"/>
          <p:nvPr/>
        </p:nvPicPr>
        <p:blipFill>
          <a:blip r:embed="rId18">
            <a:alphaModFix/>
          </a:blip>
          <a:stretch>
            <a:fillRect/>
          </a:stretch>
        </p:blipFill>
        <p:spPr>
          <a:xfrm>
            <a:off x="1544575" y="2620949"/>
            <a:ext cx="340700" cy="136275"/>
          </a:xfrm>
          <a:prstGeom prst="rect">
            <a:avLst/>
          </a:prstGeom>
          <a:noFill/>
          <a:ln>
            <a:noFill/>
          </a:ln>
        </p:spPr>
      </p:pic>
      <p:pic>
        <p:nvPicPr>
          <p:cNvPr id="2214" name="Google Shape;2214;p228"/>
          <p:cNvPicPr preferRelativeResize="0"/>
          <p:nvPr/>
        </p:nvPicPr>
        <p:blipFill>
          <a:blip r:embed="rId19">
            <a:alphaModFix/>
          </a:blip>
          <a:stretch>
            <a:fillRect/>
          </a:stretch>
        </p:blipFill>
        <p:spPr>
          <a:xfrm>
            <a:off x="495562" y="2595718"/>
            <a:ext cx="407250" cy="151358"/>
          </a:xfrm>
          <a:prstGeom prst="rect">
            <a:avLst/>
          </a:prstGeom>
          <a:noFill/>
          <a:ln>
            <a:noFill/>
          </a:ln>
        </p:spPr>
      </p:pic>
      <p:pic>
        <p:nvPicPr>
          <p:cNvPr id="2215" name="Google Shape;2215;p228"/>
          <p:cNvPicPr preferRelativeResize="0"/>
          <p:nvPr/>
        </p:nvPicPr>
        <p:blipFill>
          <a:blip r:embed="rId20">
            <a:alphaModFix/>
          </a:blip>
          <a:stretch>
            <a:fillRect/>
          </a:stretch>
        </p:blipFill>
        <p:spPr>
          <a:xfrm>
            <a:off x="495625" y="3336472"/>
            <a:ext cx="283152" cy="141926"/>
          </a:xfrm>
          <a:prstGeom prst="rect">
            <a:avLst/>
          </a:prstGeom>
          <a:noFill/>
          <a:ln>
            <a:noFill/>
          </a:ln>
        </p:spPr>
      </p:pic>
      <p:pic>
        <p:nvPicPr>
          <p:cNvPr id="2216" name="Google Shape;2216;p228"/>
          <p:cNvPicPr preferRelativeResize="0"/>
          <p:nvPr/>
        </p:nvPicPr>
        <p:blipFill>
          <a:blip r:embed="rId21">
            <a:alphaModFix/>
          </a:blip>
          <a:stretch>
            <a:fillRect/>
          </a:stretch>
        </p:blipFill>
        <p:spPr>
          <a:xfrm>
            <a:off x="480075" y="3552522"/>
            <a:ext cx="338174" cy="99749"/>
          </a:xfrm>
          <a:prstGeom prst="rect">
            <a:avLst/>
          </a:prstGeom>
          <a:noFill/>
          <a:ln>
            <a:noFill/>
          </a:ln>
        </p:spPr>
      </p:pic>
      <p:pic>
        <p:nvPicPr>
          <p:cNvPr id="2217" name="Google Shape;2217;p228"/>
          <p:cNvPicPr preferRelativeResize="0"/>
          <p:nvPr/>
        </p:nvPicPr>
        <p:blipFill>
          <a:blip r:embed="rId14">
            <a:alphaModFix/>
          </a:blip>
          <a:stretch>
            <a:fillRect/>
          </a:stretch>
        </p:blipFill>
        <p:spPr>
          <a:xfrm>
            <a:off x="908150" y="3341438"/>
            <a:ext cx="403745" cy="103055"/>
          </a:xfrm>
          <a:prstGeom prst="rect">
            <a:avLst/>
          </a:prstGeom>
          <a:noFill/>
          <a:ln>
            <a:noFill/>
          </a:ln>
        </p:spPr>
      </p:pic>
      <p:pic>
        <p:nvPicPr>
          <p:cNvPr id="2218" name="Google Shape;2218;p228"/>
          <p:cNvPicPr preferRelativeResize="0"/>
          <p:nvPr/>
        </p:nvPicPr>
        <p:blipFill>
          <a:blip r:embed="rId15">
            <a:alphaModFix/>
          </a:blip>
          <a:stretch>
            <a:fillRect/>
          </a:stretch>
        </p:blipFill>
        <p:spPr>
          <a:xfrm>
            <a:off x="1421385" y="3317625"/>
            <a:ext cx="365937" cy="126870"/>
          </a:xfrm>
          <a:prstGeom prst="rect">
            <a:avLst/>
          </a:prstGeom>
          <a:noFill/>
          <a:ln>
            <a:noFill/>
          </a:ln>
        </p:spPr>
      </p:pic>
      <p:pic>
        <p:nvPicPr>
          <p:cNvPr id="2219" name="Google Shape;2219;p228"/>
          <p:cNvPicPr preferRelativeResize="0"/>
          <p:nvPr/>
        </p:nvPicPr>
        <p:blipFill>
          <a:blip r:embed="rId22">
            <a:alphaModFix/>
          </a:blip>
          <a:stretch>
            <a:fillRect/>
          </a:stretch>
        </p:blipFill>
        <p:spPr>
          <a:xfrm>
            <a:off x="968106" y="3536956"/>
            <a:ext cx="201400" cy="130901"/>
          </a:xfrm>
          <a:prstGeom prst="rect">
            <a:avLst/>
          </a:prstGeom>
          <a:noFill/>
          <a:ln>
            <a:noFill/>
          </a:ln>
        </p:spPr>
      </p:pic>
      <p:pic>
        <p:nvPicPr>
          <p:cNvPr id="2220" name="Google Shape;2220;p228"/>
          <p:cNvPicPr preferRelativeResize="0"/>
          <p:nvPr/>
        </p:nvPicPr>
        <p:blipFill>
          <a:blip r:embed="rId23">
            <a:alphaModFix/>
          </a:blip>
          <a:stretch>
            <a:fillRect/>
          </a:stretch>
        </p:blipFill>
        <p:spPr>
          <a:xfrm>
            <a:off x="1551525" y="3904850"/>
            <a:ext cx="150000" cy="135525"/>
          </a:xfrm>
          <a:prstGeom prst="rect">
            <a:avLst/>
          </a:prstGeom>
          <a:noFill/>
          <a:ln>
            <a:noFill/>
          </a:ln>
        </p:spPr>
      </p:pic>
      <p:pic>
        <p:nvPicPr>
          <p:cNvPr id="2221" name="Google Shape;2221;p228"/>
          <p:cNvPicPr preferRelativeResize="0"/>
          <p:nvPr/>
        </p:nvPicPr>
        <p:blipFill>
          <a:blip r:embed="rId24">
            <a:alphaModFix/>
          </a:blip>
          <a:stretch>
            <a:fillRect/>
          </a:stretch>
        </p:blipFill>
        <p:spPr>
          <a:xfrm>
            <a:off x="492525" y="3950525"/>
            <a:ext cx="355350" cy="68875"/>
          </a:xfrm>
          <a:prstGeom prst="rect">
            <a:avLst/>
          </a:prstGeom>
          <a:noFill/>
          <a:ln>
            <a:noFill/>
          </a:ln>
        </p:spPr>
      </p:pic>
      <p:pic>
        <p:nvPicPr>
          <p:cNvPr id="2222" name="Google Shape;2222;p228"/>
          <p:cNvPicPr preferRelativeResize="0"/>
          <p:nvPr/>
        </p:nvPicPr>
        <p:blipFill>
          <a:blip r:embed="rId25">
            <a:alphaModFix/>
          </a:blip>
          <a:stretch>
            <a:fillRect/>
          </a:stretch>
        </p:blipFill>
        <p:spPr>
          <a:xfrm>
            <a:off x="492526" y="4108504"/>
            <a:ext cx="342538" cy="75092"/>
          </a:xfrm>
          <a:prstGeom prst="rect">
            <a:avLst/>
          </a:prstGeom>
          <a:noFill/>
          <a:ln>
            <a:noFill/>
          </a:ln>
        </p:spPr>
      </p:pic>
      <p:pic>
        <p:nvPicPr>
          <p:cNvPr id="2223" name="Google Shape;2223;p228"/>
          <p:cNvPicPr preferRelativeResize="0"/>
          <p:nvPr/>
        </p:nvPicPr>
        <p:blipFill>
          <a:blip r:embed="rId26">
            <a:alphaModFix/>
          </a:blip>
          <a:stretch>
            <a:fillRect/>
          </a:stretch>
        </p:blipFill>
        <p:spPr>
          <a:xfrm>
            <a:off x="1001771" y="3949691"/>
            <a:ext cx="397123" cy="80268"/>
          </a:xfrm>
          <a:prstGeom prst="rect">
            <a:avLst/>
          </a:prstGeom>
          <a:noFill/>
          <a:ln>
            <a:noFill/>
          </a:ln>
        </p:spPr>
      </p:pic>
      <p:pic>
        <p:nvPicPr>
          <p:cNvPr id="2224" name="Google Shape;2224;p228"/>
          <p:cNvPicPr preferRelativeResize="0"/>
          <p:nvPr/>
        </p:nvPicPr>
        <p:blipFill>
          <a:blip r:embed="rId27">
            <a:alphaModFix/>
          </a:blip>
          <a:stretch>
            <a:fillRect/>
          </a:stretch>
        </p:blipFill>
        <p:spPr>
          <a:xfrm>
            <a:off x="1036325" y="4112900"/>
            <a:ext cx="382525" cy="60725"/>
          </a:xfrm>
          <a:prstGeom prst="rect">
            <a:avLst/>
          </a:prstGeom>
          <a:noFill/>
          <a:ln>
            <a:noFill/>
          </a:ln>
        </p:spPr>
      </p:pic>
      <p:sp>
        <p:nvSpPr>
          <p:cNvPr id="2225" name="Google Shape;2225;p228"/>
          <p:cNvSpPr/>
          <p:nvPr/>
        </p:nvSpPr>
        <p:spPr>
          <a:xfrm>
            <a:off x="5127000" y="1792300"/>
            <a:ext cx="827100" cy="272700"/>
          </a:xfrm>
          <a:prstGeom prst="rect">
            <a:avLst/>
          </a:prstGeom>
          <a:solidFill>
            <a:schemeClr val="accent2"/>
          </a:solidFill>
          <a:ln cap="flat" cmpd="sng" w="9525">
            <a:solidFill>
              <a:srgbClr val="EFEFEF"/>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RAG Models</a:t>
            </a:r>
            <a:endParaRPr b="1" sz="700">
              <a:solidFill>
                <a:schemeClr val="lt2"/>
              </a:solidFill>
              <a:latin typeface="Montserrat"/>
              <a:ea typeface="Montserrat"/>
              <a:cs typeface="Montserrat"/>
              <a:sym typeface="Montserrat"/>
            </a:endParaRPr>
          </a:p>
          <a:p>
            <a:pPr indent="0" lvl="0" marL="0" rtl="0" algn="ctr">
              <a:spcBef>
                <a:spcPts val="0"/>
              </a:spcBef>
              <a:spcAft>
                <a:spcPts val="0"/>
              </a:spcAft>
              <a:buNone/>
            </a:pPr>
            <a:r>
              <a:rPr b="1" lang="en" sz="700">
                <a:solidFill>
                  <a:schemeClr val="lt2"/>
                </a:solidFill>
                <a:latin typeface="Montserrat"/>
                <a:ea typeface="Montserrat"/>
                <a:cs typeface="Montserrat"/>
                <a:sym typeface="Montserrat"/>
              </a:rPr>
              <a:t>For Research</a:t>
            </a:r>
            <a:endParaRPr b="1" sz="700">
              <a:solidFill>
                <a:schemeClr val="lt2"/>
              </a:solidFill>
              <a:latin typeface="Montserrat"/>
              <a:ea typeface="Montserrat"/>
              <a:cs typeface="Montserrat"/>
              <a:sym typeface="Montserrat"/>
            </a:endParaRPr>
          </a:p>
        </p:txBody>
      </p:sp>
      <p:sp>
        <p:nvSpPr>
          <p:cNvPr id="2226" name="Google Shape;2226;p228"/>
          <p:cNvSpPr/>
          <p:nvPr/>
        </p:nvSpPr>
        <p:spPr>
          <a:xfrm>
            <a:off x="6055371" y="1792300"/>
            <a:ext cx="904200" cy="272700"/>
          </a:xfrm>
          <a:prstGeom prst="rect">
            <a:avLst/>
          </a:prstGeom>
          <a:solidFill>
            <a:schemeClr val="accent2"/>
          </a:solidFill>
          <a:ln cap="flat" cmpd="sng" w="9525">
            <a:solidFill>
              <a:srgbClr val="EFEFEF"/>
            </a:solidFill>
            <a:prstDash val="solid"/>
            <a:round/>
            <a:headEnd len="sm" w="sm" type="none"/>
            <a:tailEnd len="sm" w="sm" type="none"/>
          </a:ln>
        </p:spPr>
        <p:txBody>
          <a:bodyPr anchorCtr="0" anchor="ctr" bIns="91425" lIns="45700" spcFirstLastPara="1" rIns="45700" wrap="square" tIns="91425">
            <a:noAutofit/>
          </a:bodyPr>
          <a:lstStyle/>
          <a:p>
            <a:pPr indent="0" lvl="0" marL="0" rtl="0" algn="ctr">
              <a:spcBef>
                <a:spcPts val="0"/>
              </a:spcBef>
              <a:spcAft>
                <a:spcPts val="0"/>
              </a:spcAft>
              <a:buNone/>
            </a:pPr>
            <a:r>
              <a:rPr b="1" lang="en" sz="700">
                <a:solidFill>
                  <a:schemeClr val="lt2"/>
                </a:solidFill>
                <a:latin typeface="Montserrat"/>
                <a:ea typeface="Montserrat"/>
                <a:cs typeface="Montserrat"/>
                <a:sym typeface="Montserrat"/>
              </a:rPr>
              <a:t>Due </a:t>
            </a:r>
            <a:r>
              <a:rPr b="1" lang="en" sz="700">
                <a:solidFill>
                  <a:schemeClr val="lt2"/>
                </a:solidFill>
                <a:latin typeface="Montserrat"/>
                <a:ea typeface="Montserrat"/>
                <a:cs typeface="Montserrat"/>
                <a:sym typeface="Montserrat"/>
              </a:rPr>
              <a:t>Diligence</a:t>
            </a:r>
            <a:r>
              <a:rPr b="1" lang="en" sz="700">
                <a:solidFill>
                  <a:schemeClr val="lt2"/>
                </a:solidFill>
                <a:latin typeface="Montserrat"/>
                <a:ea typeface="Montserrat"/>
                <a:cs typeface="Montserrat"/>
                <a:sym typeface="Montserrat"/>
              </a:rPr>
              <a:t> Info Extraction</a:t>
            </a:r>
            <a:endParaRPr b="1" sz="700">
              <a:solidFill>
                <a:schemeClr val="lt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0" name="Shape 2230"/>
        <p:cNvGrpSpPr/>
        <p:nvPr/>
      </p:nvGrpSpPr>
      <p:grpSpPr>
        <a:xfrm>
          <a:off x="0" y="0"/>
          <a:ext cx="0" cy="0"/>
          <a:chOff x="0" y="0"/>
          <a:chExt cx="0" cy="0"/>
        </a:xfrm>
      </p:grpSpPr>
      <p:sp>
        <p:nvSpPr>
          <p:cNvPr id="2231" name="Google Shape;2231;p229"/>
          <p:cNvSpPr/>
          <p:nvPr/>
        </p:nvSpPr>
        <p:spPr>
          <a:xfrm>
            <a:off x="6948050" y="1278275"/>
            <a:ext cx="1806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OPERATIONS</a:t>
            </a:r>
            <a:endParaRPr b="1" sz="800">
              <a:solidFill>
                <a:srgbClr val="FFFFFF"/>
              </a:solidFill>
              <a:latin typeface="Montserrat"/>
              <a:ea typeface="Montserrat"/>
              <a:cs typeface="Montserrat"/>
              <a:sym typeface="Montserrat"/>
            </a:endParaRPr>
          </a:p>
        </p:txBody>
      </p:sp>
      <p:sp>
        <p:nvSpPr>
          <p:cNvPr id="2232" name="Google Shape;2232;p229"/>
          <p:cNvSpPr txBox="1"/>
          <p:nvPr>
            <p:ph type="title"/>
          </p:nvPr>
        </p:nvSpPr>
        <p:spPr>
          <a:xfrm>
            <a:off x="367900" y="228600"/>
            <a:ext cx="8682300" cy="548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0" lang="en">
                <a:latin typeface="Montserrat ExtraBold"/>
                <a:ea typeface="Montserrat ExtraBold"/>
                <a:cs typeface="Montserrat ExtraBold"/>
                <a:sym typeface="Montserrat ExtraBold"/>
              </a:rPr>
              <a:t>What will you see?</a:t>
            </a:r>
            <a:endParaRPr b="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1000"/>
              </a:spcAft>
              <a:buNone/>
            </a:pPr>
            <a:r>
              <a:rPr b="0" lang="en" sz="1900">
                <a:latin typeface="Montserrat ExtraBold"/>
                <a:ea typeface="Montserrat ExtraBold"/>
                <a:cs typeface="Montserrat ExtraBold"/>
                <a:sym typeface="Montserrat ExtraBold"/>
              </a:rPr>
              <a:t>Accelerate &amp; modernizing Investment Processes </a:t>
            </a:r>
            <a:endParaRPr b="0" sz="1900">
              <a:latin typeface="Montserrat ExtraBold"/>
              <a:ea typeface="Montserrat ExtraBold"/>
              <a:cs typeface="Montserrat ExtraBold"/>
              <a:sym typeface="Montserrat ExtraBold"/>
            </a:endParaRPr>
          </a:p>
        </p:txBody>
      </p:sp>
      <p:sp>
        <p:nvSpPr>
          <p:cNvPr id="2233" name="Google Shape;2233;p229"/>
          <p:cNvSpPr/>
          <p:nvPr/>
        </p:nvSpPr>
        <p:spPr>
          <a:xfrm>
            <a:off x="1861310" y="1278275"/>
            <a:ext cx="53484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INVESTMENT JOURNEY</a:t>
            </a:r>
            <a:endParaRPr b="1" sz="800">
              <a:solidFill>
                <a:srgbClr val="FFFFFF"/>
              </a:solidFill>
              <a:latin typeface="Montserrat"/>
              <a:ea typeface="Montserrat"/>
              <a:cs typeface="Montserrat"/>
              <a:sym typeface="Montserrat"/>
            </a:endParaRPr>
          </a:p>
        </p:txBody>
      </p:sp>
      <p:sp>
        <p:nvSpPr>
          <p:cNvPr id="2234" name="Google Shape;2234;p229"/>
          <p:cNvSpPr/>
          <p:nvPr/>
        </p:nvSpPr>
        <p:spPr>
          <a:xfrm>
            <a:off x="7099350" y="1545875"/>
            <a:ext cx="16548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Administration, Client Servicing, Reg Reporting</a:t>
            </a:r>
            <a:endParaRPr b="1" sz="900">
              <a:solidFill>
                <a:schemeClr val="lt1"/>
              </a:solidFill>
              <a:latin typeface="Montserrat"/>
              <a:ea typeface="Montserrat"/>
              <a:cs typeface="Montserrat"/>
              <a:sym typeface="Montserrat"/>
            </a:endParaRPr>
          </a:p>
        </p:txBody>
      </p:sp>
      <p:sp>
        <p:nvSpPr>
          <p:cNvPr id="2235" name="Google Shape;2235;p229"/>
          <p:cNvSpPr/>
          <p:nvPr/>
        </p:nvSpPr>
        <p:spPr>
          <a:xfrm>
            <a:off x="4652725" y="1545850"/>
            <a:ext cx="2585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Portfolio Monitoring</a:t>
            </a:r>
            <a:endParaRPr b="1" sz="800">
              <a:solidFill>
                <a:srgbClr val="FFFFFF"/>
              </a:solidFill>
              <a:latin typeface="Montserrat"/>
              <a:ea typeface="Montserrat"/>
              <a:cs typeface="Montserrat"/>
              <a:sym typeface="Montserrat"/>
            </a:endParaRPr>
          </a:p>
        </p:txBody>
      </p:sp>
      <p:sp>
        <p:nvSpPr>
          <p:cNvPr id="2236" name="Google Shape;2236;p229"/>
          <p:cNvSpPr/>
          <p:nvPr/>
        </p:nvSpPr>
        <p:spPr>
          <a:xfrm>
            <a:off x="1861300" y="1545850"/>
            <a:ext cx="31395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Due Diligence</a:t>
            </a:r>
            <a:endParaRPr b="1" sz="800">
              <a:solidFill>
                <a:srgbClr val="FFFFFF"/>
              </a:solidFill>
              <a:latin typeface="Montserrat"/>
              <a:ea typeface="Montserrat"/>
              <a:cs typeface="Montserrat"/>
              <a:sym typeface="Montserrat"/>
            </a:endParaRPr>
          </a:p>
        </p:txBody>
      </p:sp>
      <p:sp>
        <p:nvSpPr>
          <p:cNvPr id="2237" name="Google Shape;2237;p229"/>
          <p:cNvSpPr/>
          <p:nvPr/>
        </p:nvSpPr>
        <p:spPr>
          <a:xfrm>
            <a:off x="463675" y="1278275"/>
            <a:ext cx="1473300" cy="267300"/>
          </a:xfrm>
          <a:prstGeom prst="homePlate">
            <a:avLst>
              <a:gd fmla="val 26096" name="adj"/>
            </a:avLst>
          </a:prstGeom>
          <a:solidFill>
            <a:srgbClr val="11577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MARKET INTELLIGENCE</a:t>
            </a:r>
            <a:endParaRPr b="1" sz="800">
              <a:solidFill>
                <a:srgbClr val="FFFFFF"/>
              </a:solidFill>
              <a:latin typeface="Montserrat"/>
              <a:ea typeface="Montserrat"/>
              <a:cs typeface="Montserrat"/>
              <a:sym typeface="Montserrat"/>
            </a:endParaRPr>
          </a:p>
        </p:txBody>
      </p:sp>
      <p:sp>
        <p:nvSpPr>
          <p:cNvPr id="2238" name="Google Shape;2238;p229"/>
          <p:cNvSpPr/>
          <p:nvPr/>
        </p:nvSpPr>
        <p:spPr>
          <a:xfrm>
            <a:off x="463700" y="1545850"/>
            <a:ext cx="15627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Investment </a:t>
            </a:r>
            <a:endParaRPr b="1" sz="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800">
                <a:solidFill>
                  <a:schemeClr val="lt1"/>
                </a:solidFill>
                <a:latin typeface="Montserrat"/>
                <a:ea typeface="Montserrat"/>
                <a:cs typeface="Montserrat"/>
                <a:sym typeface="Montserrat"/>
              </a:rPr>
              <a:t>Research</a:t>
            </a:r>
            <a:endParaRPr b="1" sz="800">
              <a:solidFill>
                <a:srgbClr val="FFFFFF"/>
              </a:solidFill>
              <a:latin typeface="Montserrat"/>
              <a:ea typeface="Montserrat"/>
              <a:cs typeface="Montserrat"/>
              <a:sym typeface="Montserrat"/>
            </a:endParaRPr>
          </a:p>
        </p:txBody>
      </p:sp>
      <p:sp>
        <p:nvSpPr>
          <p:cNvPr id="2239" name="Google Shape;2239;p229"/>
          <p:cNvSpPr/>
          <p:nvPr/>
        </p:nvSpPr>
        <p:spPr>
          <a:xfrm>
            <a:off x="6948075" y="2198550"/>
            <a:ext cx="1806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OPERATIONS</a:t>
            </a:r>
            <a:endParaRPr b="1" sz="800">
              <a:solidFill>
                <a:srgbClr val="FFFFFF"/>
              </a:solidFill>
              <a:latin typeface="Montserrat"/>
              <a:ea typeface="Montserrat"/>
              <a:cs typeface="Montserrat"/>
              <a:sym typeface="Montserrat"/>
            </a:endParaRPr>
          </a:p>
        </p:txBody>
      </p:sp>
      <p:sp>
        <p:nvSpPr>
          <p:cNvPr id="2240" name="Google Shape;2240;p229"/>
          <p:cNvSpPr/>
          <p:nvPr/>
        </p:nvSpPr>
        <p:spPr>
          <a:xfrm>
            <a:off x="1861335" y="2198550"/>
            <a:ext cx="5348400" cy="267300"/>
          </a:xfrm>
          <a:prstGeom prst="homePlate">
            <a:avLst>
              <a:gd fmla="val 26096" name="adj"/>
            </a:avLst>
          </a:prstGeom>
          <a:solidFill>
            <a:schemeClr val="accent2"/>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INVESTMENT JOURNEY</a:t>
            </a:r>
            <a:endParaRPr b="1" sz="800">
              <a:solidFill>
                <a:srgbClr val="FFFFFF"/>
              </a:solidFill>
              <a:latin typeface="Montserrat"/>
              <a:ea typeface="Montserrat"/>
              <a:cs typeface="Montserrat"/>
              <a:sym typeface="Montserrat"/>
            </a:endParaRPr>
          </a:p>
        </p:txBody>
      </p:sp>
      <p:sp>
        <p:nvSpPr>
          <p:cNvPr id="2241" name="Google Shape;2241;p229"/>
          <p:cNvSpPr/>
          <p:nvPr/>
        </p:nvSpPr>
        <p:spPr>
          <a:xfrm>
            <a:off x="7099375" y="2466150"/>
            <a:ext cx="16548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Administration, Client Servicing, Reg Reporting</a:t>
            </a:r>
            <a:endParaRPr b="1" sz="900">
              <a:solidFill>
                <a:schemeClr val="lt1"/>
              </a:solidFill>
              <a:latin typeface="Montserrat"/>
              <a:ea typeface="Montserrat"/>
              <a:cs typeface="Montserrat"/>
              <a:sym typeface="Montserrat"/>
            </a:endParaRPr>
          </a:p>
        </p:txBody>
      </p:sp>
      <p:sp>
        <p:nvSpPr>
          <p:cNvPr id="2242" name="Google Shape;2242;p229"/>
          <p:cNvSpPr/>
          <p:nvPr/>
        </p:nvSpPr>
        <p:spPr>
          <a:xfrm>
            <a:off x="4652750" y="2466125"/>
            <a:ext cx="25857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Portfolio Monitoring</a:t>
            </a:r>
            <a:endParaRPr b="1" sz="800">
              <a:solidFill>
                <a:srgbClr val="FFFFFF"/>
              </a:solidFill>
              <a:latin typeface="Montserrat"/>
              <a:ea typeface="Montserrat"/>
              <a:cs typeface="Montserrat"/>
              <a:sym typeface="Montserrat"/>
            </a:endParaRPr>
          </a:p>
        </p:txBody>
      </p:sp>
      <p:sp>
        <p:nvSpPr>
          <p:cNvPr id="2243" name="Google Shape;2243;p229"/>
          <p:cNvSpPr/>
          <p:nvPr/>
        </p:nvSpPr>
        <p:spPr>
          <a:xfrm>
            <a:off x="1861325" y="2466125"/>
            <a:ext cx="31395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Due Diligence</a:t>
            </a:r>
            <a:endParaRPr b="1" sz="800">
              <a:solidFill>
                <a:srgbClr val="FFFFFF"/>
              </a:solidFill>
              <a:latin typeface="Montserrat"/>
              <a:ea typeface="Montserrat"/>
              <a:cs typeface="Montserrat"/>
              <a:sym typeface="Montserrat"/>
            </a:endParaRPr>
          </a:p>
        </p:txBody>
      </p:sp>
      <p:sp>
        <p:nvSpPr>
          <p:cNvPr id="2244" name="Google Shape;2244;p229"/>
          <p:cNvSpPr/>
          <p:nvPr/>
        </p:nvSpPr>
        <p:spPr>
          <a:xfrm>
            <a:off x="463700" y="2198550"/>
            <a:ext cx="1473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MARKET INTELLIGENCE</a:t>
            </a:r>
            <a:endParaRPr b="1" sz="800">
              <a:solidFill>
                <a:srgbClr val="FFFFFF"/>
              </a:solidFill>
              <a:latin typeface="Montserrat"/>
              <a:ea typeface="Montserrat"/>
              <a:cs typeface="Montserrat"/>
              <a:sym typeface="Montserrat"/>
            </a:endParaRPr>
          </a:p>
        </p:txBody>
      </p:sp>
      <p:sp>
        <p:nvSpPr>
          <p:cNvPr id="2245" name="Google Shape;2245;p229"/>
          <p:cNvSpPr/>
          <p:nvPr/>
        </p:nvSpPr>
        <p:spPr>
          <a:xfrm>
            <a:off x="463725" y="2466125"/>
            <a:ext cx="1562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Investment </a:t>
            </a:r>
            <a:endParaRPr b="1" sz="8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Research</a:t>
            </a:r>
            <a:endParaRPr b="1" sz="800">
              <a:solidFill>
                <a:srgbClr val="FFFFFF"/>
              </a:solidFill>
              <a:latin typeface="Montserrat"/>
              <a:ea typeface="Montserrat"/>
              <a:cs typeface="Montserrat"/>
              <a:sym typeface="Montserrat"/>
            </a:endParaRPr>
          </a:p>
        </p:txBody>
      </p:sp>
      <p:sp>
        <p:nvSpPr>
          <p:cNvPr id="2246" name="Google Shape;2246;p229"/>
          <p:cNvSpPr/>
          <p:nvPr/>
        </p:nvSpPr>
        <p:spPr>
          <a:xfrm>
            <a:off x="6948100" y="3214500"/>
            <a:ext cx="1806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OPERATIONS</a:t>
            </a:r>
            <a:endParaRPr b="1" sz="800">
              <a:solidFill>
                <a:srgbClr val="FFFFFF"/>
              </a:solidFill>
              <a:latin typeface="Montserrat"/>
              <a:ea typeface="Montserrat"/>
              <a:cs typeface="Montserrat"/>
              <a:sym typeface="Montserrat"/>
            </a:endParaRPr>
          </a:p>
        </p:txBody>
      </p:sp>
      <p:sp>
        <p:nvSpPr>
          <p:cNvPr id="2247" name="Google Shape;2247;p229"/>
          <p:cNvSpPr/>
          <p:nvPr/>
        </p:nvSpPr>
        <p:spPr>
          <a:xfrm>
            <a:off x="1861360" y="3214500"/>
            <a:ext cx="5348400" cy="267300"/>
          </a:xfrm>
          <a:prstGeom prst="homePlate">
            <a:avLst>
              <a:gd fmla="val 26096" name="adj"/>
            </a:avLst>
          </a:prstGeom>
          <a:solidFill>
            <a:schemeClr val="accent2"/>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INVESTMENT JOURNEY</a:t>
            </a:r>
            <a:endParaRPr b="1" sz="800">
              <a:solidFill>
                <a:srgbClr val="FFFFFF"/>
              </a:solidFill>
              <a:latin typeface="Montserrat"/>
              <a:ea typeface="Montserrat"/>
              <a:cs typeface="Montserrat"/>
              <a:sym typeface="Montserrat"/>
            </a:endParaRPr>
          </a:p>
        </p:txBody>
      </p:sp>
      <p:sp>
        <p:nvSpPr>
          <p:cNvPr id="2248" name="Google Shape;2248;p229"/>
          <p:cNvSpPr/>
          <p:nvPr/>
        </p:nvSpPr>
        <p:spPr>
          <a:xfrm>
            <a:off x="7099400" y="3482100"/>
            <a:ext cx="16548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Administration, Client Servicing, Reg Reporting</a:t>
            </a:r>
            <a:endParaRPr b="1" sz="900">
              <a:solidFill>
                <a:schemeClr val="lt1"/>
              </a:solidFill>
              <a:latin typeface="Montserrat"/>
              <a:ea typeface="Montserrat"/>
              <a:cs typeface="Montserrat"/>
              <a:sym typeface="Montserrat"/>
            </a:endParaRPr>
          </a:p>
        </p:txBody>
      </p:sp>
      <p:sp>
        <p:nvSpPr>
          <p:cNvPr id="2249" name="Google Shape;2249;p229"/>
          <p:cNvSpPr/>
          <p:nvPr/>
        </p:nvSpPr>
        <p:spPr>
          <a:xfrm>
            <a:off x="4652775" y="3482075"/>
            <a:ext cx="2585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Portfolio Monitoring</a:t>
            </a:r>
            <a:endParaRPr b="1" sz="800">
              <a:solidFill>
                <a:srgbClr val="FFFFFF"/>
              </a:solidFill>
              <a:latin typeface="Montserrat"/>
              <a:ea typeface="Montserrat"/>
              <a:cs typeface="Montserrat"/>
              <a:sym typeface="Montserrat"/>
            </a:endParaRPr>
          </a:p>
        </p:txBody>
      </p:sp>
      <p:sp>
        <p:nvSpPr>
          <p:cNvPr id="2250" name="Google Shape;2250;p229"/>
          <p:cNvSpPr/>
          <p:nvPr/>
        </p:nvSpPr>
        <p:spPr>
          <a:xfrm>
            <a:off x="1861350" y="3482075"/>
            <a:ext cx="3139500" cy="597300"/>
          </a:xfrm>
          <a:prstGeom prst="homePlate">
            <a:avLst>
              <a:gd fmla="val 26096" name="adj"/>
            </a:avLst>
          </a:prstGeom>
          <a:solidFill>
            <a:srgbClr val="29B5E8"/>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Due Diligence</a:t>
            </a:r>
            <a:endParaRPr b="1" sz="800">
              <a:solidFill>
                <a:srgbClr val="FFFFFF"/>
              </a:solidFill>
              <a:latin typeface="Montserrat"/>
              <a:ea typeface="Montserrat"/>
              <a:cs typeface="Montserrat"/>
              <a:sym typeface="Montserrat"/>
            </a:endParaRPr>
          </a:p>
        </p:txBody>
      </p:sp>
      <p:sp>
        <p:nvSpPr>
          <p:cNvPr id="2251" name="Google Shape;2251;p229"/>
          <p:cNvSpPr/>
          <p:nvPr/>
        </p:nvSpPr>
        <p:spPr>
          <a:xfrm>
            <a:off x="463725" y="3214500"/>
            <a:ext cx="1473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MARKET INTELLIGENCE</a:t>
            </a:r>
            <a:endParaRPr b="1" sz="800">
              <a:solidFill>
                <a:srgbClr val="FFFFFF"/>
              </a:solidFill>
              <a:latin typeface="Montserrat"/>
              <a:ea typeface="Montserrat"/>
              <a:cs typeface="Montserrat"/>
              <a:sym typeface="Montserrat"/>
            </a:endParaRPr>
          </a:p>
        </p:txBody>
      </p:sp>
      <p:sp>
        <p:nvSpPr>
          <p:cNvPr id="2252" name="Google Shape;2252;p229"/>
          <p:cNvSpPr/>
          <p:nvPr/>
        </p:nvSpPr>
        <p:spPr>
          <a:xfrm>
            <a:off x="463750" y="3482075"/>
            <a:ext cx="1562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Investment </a:t>
            </a:r>
            <a:endParaRPr b="1" sz="8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Research</a:t>
            </a:r>
            <a:endParaRPr b="1" sz="800">
              <a:solidFill>
                <a:srgbClr val="FFFFFF"/>
              </a:solidFill>
              <a:latin typeface="Montserrat"/>
              <a:ea typeface="Montserrat"/>
              <a:cs typeface="Montserrat"/>
              <a:sym typeface="Montserrat"/>
            </a:endParaRPr>
          </a:p>
        </p:txBody>
      </p:sp>
      <p:sp>
        <p:nvSpPr>
          <p:cNvPr id="2253" name="Google Shape;2253;p229"/>
          <p:cNvSpPr/>
          <p:nvPr/>
        </p:nvSpPr>
        <p:spPr>
          <a:xfrm>
            <a:off x="6941575" y="4186350"/>
            <a:ext cx="1806300" cy="267300"/>
          </a:xfrm>
          <a:prstGeom prst="homePlate">
            <a:avLst>
              <a:gd fmla="val 26096" name="adj"/>
            </a:avLst>
          </a:prstGeom>
          <a:solidFill>
            <a:schemeClr val="accent2"/>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OPERATIONS</a:t>
            </a:r>
            <a:endParaRPr b="1" sz="800">
              <a:solidFill>
                <a:srgbClr val="FFFFFF"/>
              </a:solidFill>
              <a:latin typeface="Montserrat"/>
              <a:ea typeface="Montserrat"/>
              <a:cs typeface="Montserrat"/>
              <a:sym typeface="Montserrat"/>
            </a:endParaRPr>
          </a:p>
        </p:txBody>
      </p:sp>
      <p:sp>
        <p:nvSpPr>
          <p:cNvPr id="2254" name="Google Shape;2254;p229"/>
          <p:cNvSpPr/>
          <p:nvPr/>
        </p:nvSpPr>
        <p:spPr>
          <a:xfrm>
            <a:off x="1854835" y="4186350"/>
            <a:ext cx="53484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INVESTMENT JOURNEY</a:t>
            </a:r>
            <a:endParaRPr b="1" sz="800">
              <a:solidFill>
                <a:srgbClr val="FFFFFF"/>
              </a:solidFill>
              <a:latin typeface="Montserrat"/>
              <a:ea typeface="Montserrat"/>
              <a:cs typeface="Montserrat"/>
              <a:sym typeface="Montserrat"/>
            </a:endParaRPr>
          </a:p>
        </p:txBody>
      </p:sp>
      <p:sp>
        <p:nvSpPr>
          <p:cNvPr id="2255" name="Google Shape;2255;p229"/>
          <p:cNvSpPr/>
          <p:nvPr/>
        </p:nvSpPr>
        <p:spPr>
          <a:xfrm>
            <a:off x="7092875" y="4453950"/>
            <a:ext cx="16548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Administration, Client Servicing, Reg Reporting</a:t>
            </a:r>
            <a:endParaRPr b="1" sz="900">
              <a:solidFill>
                <a:schemeClr val="lt1"/>
              </a:solidFill>
              <a:latin typeface="Montserrat"/>
              <a:ea typeface="Montserrat"/>
              <a:cs typeface="Montserrat"/>
              <a:sym typeface="Montserrat"/>
            </a:endParaRPr>
          </a:p>
        </p:txBody>
      </p:sp>
      <p:sp>
        <p:nvSpPr>
          <p:cNvPr id="2256" name="Google Shape;2256;p229"/>
          <p:cNvSpPr/>
          <p:nvPr/>
        </p:nvSpPr>
        <p:spPr>
          <a:xfrm>
            <a:off x="4646250" y="4453925"/>
            <a:ext cx="2585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Portfolio Monitoring</a:t>
            </a:r>
            <a:endParaRPr b="1" sz="800">
              <a:solidFill>
                <a:srgbClr val="FFFFFF"/>
              </a:solidFill>
              <a:latin typeface="Montserrat"/>
              <a:ea typeface="Montserrat"/>
              <a:cs typeface="Montserrat"/>
              <a:sym typeface="Montserrat"/>
            </a:endParaRPr>
          </a:p>
        </p:txBody>
      </p:sp>
      <p:sp>
        <p:nvSpPr>
          <p:cNvPr id="2257" name="Google Shape;2257;p229"/>
          <p:cNvSpPr/>
          <p:nvPr/>
        </p:nvSpPr>
        <p:spPr>
          <a:xfrm>
            <a:off x="1854825" y="4453925"/>
            <a:ext cx="31395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Due Diligence</a:t>
            </a:r>
            <a:endParaRPr b="1" sz="800">
              <a:solidFill>
                <a:srgbClr val="FFFFFF"/>
              </a:solidFill>
              <a:latin typeface="Montserrat"/>
              <a:ea typeface="Montserrat"/>
              <a:cs typeface="Montserrat"/>
              <a:sym typeface="Montserrat"/>
            </a:endParaRPr>
          </a:p>
        </p:txBody>
      </p:sp>
      <p:sp>
        <p:nvSpPr>
          <p:cNvPr id="2258" name="Google Shape;2258;p229"/>
          <p:cNvSpPr/>
          <p:nvPr/>
        </p:nvSpPr>
        <p:spPr>
          <a:xfrm>
            <a:off x="457200" y="4186350"/>
            <a:ext cx="1473300" cy="26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MARKET INTELLIGENCE</a:t>
            </a:r>
            <a:endParaRPr b="1" sz="800">
              <a:solidFill>
                <a:srgbClr val="FFFFFF"/>
              </a:solidFill>
              <a:latin typeface="Montserrat"/>
              <a:ea typeface="Montserrat"/>
              <a:cs typeface="Montserrat"/>
              <a:sym typeface="Montserrat"/>
            </a:endParaRPr>
          </a:p>
        </p:txBody>
      </p:sp>
      <p:sp>
        <p:nvSpPr>
          <p:cNvPr id="2259" name="Google Shape;2259;p229"/>
          <p:cNvSpPr/>
          <p:nvPr/>
        </p:nvSpPr>
        <p:spPr>
          <a:xfrm>
            <a:off x="457225" y="4453925"/>
            <a:ext cx="1562700" cy="597300"/>
          </a:xfrm>
          <a:prstGeom prst="homePlate">
            <a:avLst>
              <a:gd fmla="val 26096" name="adj"/>
            </a:avLst>
          </a:prstGeom>
          <a:solidFill>
            <a:srgbClr val="BFBFB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Investment </a:t>
            </a:r>
            <a:endParaRPr b="1" sz="8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800">
                <a:solidFill>
                  <a:srgbClr val="FFFFFF"/>
                </a:solidFill>
                <a:latin typeface="Montserrat"/>
                <a:ea typeface="Montserrat"/>
                <a:cs typeface="Montserrat"/>
                <a:sym typeface="Montserrat"/>
              </a:rPr>
              <a:t>Research</a:t>
            </a:r>
            <a:endParaRPr b="1" sz="8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219"/>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1851" name="Google Shape;1851;p219"/>
          <p:cNvSpPr txBox="1"/>
          <p:nvPr>
            <p:ph idx="2" type="body"/>
          </p:nvPr>
        </p:nvSpPr>
        <p:spPr>
          <a:xfrm>
            <a:off x="2961200" y="838200"/>
            <a:ext cx="5725500" cy="37719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1000"/>
              </a:spcBef>
              <a:spcAft>
                <a:spcPts val="0"/>
              </a:spcAft>
              <a:buNone/>
            </a:pPr>
            <a:r>
              <a:rPr lang="en"/>
              <a:t>Demo</a:t>
            </a:r>
            <a:endParaRPr/>
          </a:p>
          <a:p>
            <a:pPr indent="0" lvl="0" marL="0" rtl="0" algn="l">
              <a:spcBef>
                <a:spcPts val="1000"/>
              </a:spcBef>
              <a:spcAft>
                <a:spcPts val="0"/>
              </a:spcAft>
              <a:buNone/>
            </a:pPr>
            <a:r>
              <a:rPr lang="en"/>
              <a:t>Key Benefits</a:t>
            </a:r>
            <a:endParaRPr/>
          </a:p>
          <a:p>
            <a:pPr indent="0" lvl="0" marL="0" rtl="0" algn="l">
              <a:spcBef>
                <a:spcPts val="1000"/>
              </a:spcBef>
              <a:spcAft>
                <a:spcPts val="0"/>
              </a:spcAft>
              <a:buNone/>
            </a:pPr>
            <a:r>
              <a:rPr lang="en"/>
              <a:t>Appendix</a:t>
            </a:r>
            <a:endParaRPr b="1">
              <a:solidFill>
                <a:srgbClr val="6AA84F"/>
              </a:solidFill>
            </a:endParaRPr>
          </a:p>
          <a:p>
            <a:pPr indent="0" lvl="0" marL="0" rtl="0" algn="l">
              <a:spcBef>
                <a:spcPts val="1000"/>
              </a:spcBef>
              <a:spcAft>
                <a:spcPts val="1000"/>
              </a:spcAft>
              <a:buNone/>
            </a:pPr>
            <a:r>
              <a:t/>
            </a:r>
            <a:endParaRPr/>
          </a:p>
        </p:txBody>
      </p:sp>
      <p:sp>
        <p:nvSpPr>
          <p:cNvPr id="1852" name="Google Shape;1852;p219"/>
          <p:cNvSpPr/>
          <p:nvPr/>
        </p:nvSpPr>
        <p:spPr>
          <a:xfrm>
            <a:off x="2951126" y="2653235"/>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53" name="Google Shape;1853;p219"/>
          <p:cNvSpPr/>
          <p:nvPr/>
        </p:nvSpPr>
        <p:spPr>
          <a:xfrm>
            <a:off x="2951126" y="3096323"/>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54" name="Google Shape;1854;p219"/>
          <p:cNvSpPr/>
          <p:nvPr/>
        </p:nvSpPr>
        <p:spPr>
          <a:xfrm>
            <a:off x="2951126" y="2210146"/>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55" name="Google Shape;1855;p219"/>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56" name="Google Shape;1856;p219"/>
          <p:cNvSpPr/>
          <p:nvPr/>
        </p:nvSpPr>
        <p:spPr>
          <a:xfrm>
            <a:off x="2531300" y="1664750"/>
            <a:ext cx="6155400" cy="388800"/>
          </a:xfrm>
          <a:prstGeom prst="roundRect">
            <a:avLst>
              <a:gd fmla="val 16667" name="adj"/>
            </a:avLst>
          </a:prstGeom>
          <a:solidFill>
            <a:srgbClr val="FFFFFF">
              <a:alpha val="13970"/>
            </a:srgbClr>
          </a:solidFill>
          <a:ln cap="flat" cmpd="sng" w="9525">
            <a:solidFill>
              <a:srgbClr val="1156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19"/>
          <p:cNvSpPr/>
          <p:nvPr/>
        </p:nvSpPr>
        <p:spPr>
          <a:xfrm>
            <a:off x="2951126" y="1767071"/>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220"/>
          <p:cNvSpPr txBox="1"/>
          <p:nvPr>
            <p:ph type="title"/>
          </p:nvPr>
        </p:nvSpPr>
        <p:spPr>
          <a:xfrm>
            <a:off x="-3" y="207600"/>
            <a:ext cx="8344800" cy="548700"/>
          </a:xfrm>
          <a:prstGeom prst="rect">
            <a:avLst/>
          </a:prstGeom>
        </p:spPr>
        <p:txBody>
          <a:bodyPr anchorCtr="0" anchor="t" bIns="91425" lIns="91425" spcFirstLastPara="1" rIns="91425" wrap="square" tIns="91425">
            <a:noAutofit/>
          </a:bodyPr>
          <a:lstStyle/>
          <a:p>
            <a:pPr indent="0" lvl="0" marL="342900" rtl="0" algn="l">
              <a:spcBef>
                <a:spcPts val="0"/>
              </a:spcBef>
              <a:spcAft>
                <a:spcPts val="0"/>
              </a:spcAft>
              <a:buNone/>
            </a:pPr>
            <a:r>
              <a:rPr lang="en">
                <a:latin typeface="Montserrat"/>
                <a:ea typeface="Montserrat"/>
                <a:cs typeface="Montserrat"/>
                <a:sym typeface="Montserrat"/>
              </a:rPr>
              <a:t>Challenges in Asset Management</a:t>
            </a:r>
            <a:endParaRPr>
              <a:latin typeface="Montserrat"/>
              <a:ea typeface="Montserrat"/>
              <a:cs typeface="Montserrat"/>
              <a:sym typeface="Montserrat"/>
            </a:endParaRPr>
          </a:p>
        </p:txBody>
      </p:sp>
      <p:sp>
        <p:nvSpPr>
          <p:cNvPr id="1863" name="Google Shape;1863;p220"/>
          <p:cNvSpPr/>
          <p:nvPr/>
        </p:nvSpPr>
        <p:spPr>
          <a:xfrm>
            <a:off x="6290501" y="1401900"/>
            <a:ext cx="2394900" cy="7374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91425" lIns="0" spcFirstLastPara="1" rIns="0" wrap="square" tIns="182875">
            <a:noAutofit/>
          </a:bodyPr>
          <a:lstStyle/>
          <a:p>
            <a:pPr indent="0" lvl="0" marL="0" rtl="0" algn="ctr">
              <a:lnSpc>
                <a:spcPct val="115000"/>
              </a:lnSpc>
              <a:spcBef>
                <a:spcPts val="1500"/>
              </a:spcBef>
              <a:spcAft>
                <a:spcPts val="0"/>
              </a:spcAft>
              <a:buNone/>
            </a:pPr>
            <a:r>
              <a:rPr b="1" lang="en">
                <a:solidFill>
                  <a:srgbClr val="FFFFFF"/>
                </a:solidFill>
                <a:latin typeface="Montserrat"/>
                <a:ea typeface="Montserrat"/>
                <a:cs typeface="Montserrat"/>
                <a:sym typeface="Montserrat"/>
              </a:rPr>
              <a:t>Technology and Digital Transformation</a:t>
            </a:r>
            <a:endParaRPr b="1">
              <a:solidFill>
                <a:srgbClr val="FFFFFF"/>
              </a:solidFill>
              <a:latin typeface="Montserrat"/>
              <a:ea typeface="Montserrat"/>
              <a:cs typeface="Montserrat"/>
              <a:sym typeface="Montserrat"/>
            </a:endParaRPr>
          </a:p>
        </p:txBody>
      </p:sp>
      <p:sp>
        <p:nvSpPr>
          <p:cNvPr id="1864" name="Google Shape;1864;p220"/>
          <p:cNvSpPr/>
          <p:nvPr/>
        </p:nvSpPr>
        <p:spPr>
          <a:xfrm>
            <a:off x="553225" y="1401900"/>
            <a:ext cx="2394900" cy="7374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91425" lIns="0" spcFirstLastPara="1" rIns="0" wrap="square" tIns="182875">
            <a:noAutofit/>
          </a:bodyPr>
          <a:lstStyle/>
          <a:p>
            <a:pPr indent="0" lvl="0" marL="0" marR="0" rtl="0" algn="ctr">
              <a:lnSpc>
                <a:spcPct val="115000"/>
              </a:lnSpc>
              <a:spcBef>
                <a:spcPts val="1500"/>
              </a:spcBef>
              <a:spcAft>
                <a:spcPts val="1500"/>
              </a:spcAft>
              <a:buNone/>
            </a:pPr>
            <a:r>
              <a:rPr b="1" lang="en">
                <a:solidFill>
                  <a:srgbClr val="FFFFFF"/>
                </a:solidFill>
                <a:latin typeface="Montserrat"/>
                <a:ea typeface="Montserrat"/>
                <a:cs typeface="Montserrat"/>
                <a:sym typeface="Montserrat"/>
              </a:rPr>
              <a:t>Performance and Returns</a:t>
            </a:r>
            <a:endParaRPr b="1">
              <a:solidFill>
                <a:srgbClr val="FFFFFF"/>
              </a:solidFill>
              <a:latin typeface="Montserrat"/>
              <a:ea typeface="Montserrat"/>
              <a:cs typeface="Montserrat"/>
              <a:sym typeface="Montserrat"/>
            </a:endParaRPr>
          </a:p>
        </p:txBody>
      </p:sp>
      <p:sp>
        <p:nvSpPr>
          <p:cNvPr id="1865" name="Google Shape;1865;p220"/>
          <p:cNvSpPr/>
          <p:nvPr/>
        </p:nvSpPr>
        <p:spPr>
          <a:xfrm>
            <a:off x="3421855" y="1401900"/>
            <a:ext cx="2394900" cy="7374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91425" lIns="0" spcFirstLastPara="1" rIns="0" wrap="square" tIns="182875">
            <a:noAutofit/>
          </a:bodyPr>
          <a:lstStyle/>
          <a:p>
            <a:pPr indent="0" lvl="0" marL="0" marR="0" rtl="0" algn="ctr">
              <a:lnSpc>
                <a:spcPct val="115000"/>
              </a:lnSpc>
              <a:spcBef>
                <a:spcPts val="1500"/>
              </a:spcBef>
              <a:spcAft>
                <a:spcPts val="1500"/>
              </a:spcAft>
              <a:buNone/>
            </a:pPr>
            <a:r>
              <a:rPr b="1" lang="en">
                <a:solidFill>
                  <a:srgbClr val="FFFFFF"/>
                </a:solidFill>
                <a:latin typeface="Montserrat"/>
                <a:ea typeface="Montserrat"/>
                <a:cs typeface="Montserrat"/>
                <a:sym typeface="Montserrat"/>
              </a:rPr>
              <a:t>Competition and Fee Pressure</a:t>
            </a:r>
            <a:endParaRPr b="1">
              <a:solidFill>
                <a:srgbClr val="FFFFFF"/>
              </a:solidFill>
              <a:latin typeface="Montserrat"/>
              <a:ea typeface="Montserrat"/>
              <a:cs typeface="Montserrat"/>
              <a:sym typeface="Montserrat"/>
            </a:endParaRPr>
          </a:p>
        </p:txBody>
      </p:sp>
      <p:sp>
        <p:nvSpPr>
          <p:cNvPr id="1866" name="Google Shape;1866;p220"/>
          <p:cNvSpPr/>
          <p:nvPr/>
        </p:nvSpPr>
        <p:spPr>
          <a:xfrm>
            <a:off x="1924775" y="3112750"/>
            <a:ext cx="2394900" cy="7374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91425" lIns="0" spcFirstLastPara="1" rIns="0" wrap="square" tIns="182875">
            <a:noAutofit/>
          </a:bodyPr>
          <a:lstStyle/>
          <a:p>
            <a:pPr indent="0" lvl="0" marL="0" marR="0" rtl="0" algn="ctr">
              <a:lnSpc>
                <a:spcPct val="115000"/>
              </a:lnSpc>
              <a:spcBef>
                <a:spcPts val="1500"/>
              </a:spcBef>
              <a:spcAft>
                <a:spcPts val="1500"/>
              </a:spcAft>
              <a:buNone/>
            </a:pPr>
            <a:r>
              <a:rPr b="1" lang="en">
                <a:solidFill>
                  <a:srgbClr val="FFFFFF"/>
                </a:solidFill>
                <a:latin typeface="Montserrat"/>
                <a:ea typeface="Montserrat"/>
                <a:cs typeface="Montserrat"/>
                <a:sym typeface="Montserrat"/>
              </a:rPr>
              <a:t>Regulatory Compliance</a:t>
            </a:r>
            <a:endParaRPr b="1">
              <a:solidFill>
                <a:srgbClr val="FFFFFF"/>
              </a:solidFill>
              <a:latin typeface="Montserrat"/>
              <a:ea typeface="Montserrat"/>
              <a:cs typeface="Montserrat"/>
              <a:sym typeface="Montserrat"/>
            </a:endParaRPr>
          </a:p>
        </p:txBody>
      </p:sp>
      <p:sp>
        <p:nvSpPr>
          <p:cNvPr id="1867" name="Google Shape;1867;p220"/>
          <p:cNvSpPr/>
          <p:nvPr/>
        </p:nvSpPr>
        <p:spPr>
          <a:xfrm>
            <a:off x="4842700" y="3112750"/>
            <a:ext cx="2394900" cy="7374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91425" lIns="0" spcFirstLastPara="1" rIns="0" wrap="square" tIns="182875">
            <a:noAutofit/>
          </a:bodyPr>
          <a:lstStyle/>
          <a:p>
            <a:pPr indent="0" lvl="0" marL="0" marR="0" rtl="0" algn="ctr">
              <a:lnSpc>
                <a:spcPct val="115000"/>
              </a:lnSpc>
              <a:spcBef>
                <a:spcPts val="1500"/>
              </a:spcBef>
              <a:spcAft>
                <a:spcPts val="1500"/>
              </a:spcAft>
              <a:buNone/>
            </a:pPr>
            <a:r>
              <a:rPr b="1" lang="en">
                <a:solidFill>
                  <a:srgbClr val="FFFFFF"/>
                </a:solidFill>
                <a:latin typeface="Montserrat"/>
                <a:ea typeface="Montserrat"/>
                <a:cs typeface="Montserrat"/>
                <a:sym typeface="Montserrat"/>
              </a:rPr>
              <a:t>Changing Investor Preferences</a:t>
            </a:r>
            <a:endParaRPr b="1">
              <a:solidFill>
                <a:srgbClr val="FFFFFF"/>
              </a:solidFill>
              <a:latin typeface="Montserrat"/>
              <a:ea typeface="Montserrat"/>
              <a:cs typeface="Montserrat"/>
              <a:sym typeface="Montserrat"/>
            </a:endParaRPr>
          </a:p>
        </p:txBody>
      </p:sp>
      <p:sp>
        <p:nvSpPr>
          <p:cNvPr id="1868" name="Google Shape;1868;p220"/>
          <p:cNvSpPr/>
          <p:nvPr/>
        </p:nvSpPr>
        <p:spPr>
          <a:xfrm>
            <a:off x="2879364" y="2846001"/>
            <a:ext cx="485700" cy="4845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20"/>
          <p:cNvSpPr/>
          <p:nvPr/>
        </p:nvSpPr>
        <p:spPr>
          <a:xfrm>
            <a:off x="1507827" y="1116200"/>
            <a:ext cx="485700" cy="4845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20"/>
          <p:cNvSpPr/>
          <p:nvPr/>
        </p:nvSpPr>
        <p:spPr>
          <a:xfrm>
            <a:off x="4376464" y="1116200"/>
            <a:ext cx="485700" cy="4845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871" name="Google Shape;1871;p220"/>
          <p:cNvSpPr/>
          <p:nvPr/>
        </p:nvSpPr>
        <p:spPr>
          <a:xfrm>
            <a:off x="7245064" y="1116200"/>
            <a:ext cx="485700" cy="4845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20"/>
          <p:cNvSpPr/>
          <p:nvPr/>
        </p:nvSpPr>
        <p:spPr>
          <a:xfrm>
            <a:off x="5797264" y="2846001"/>
            <a:ext cx="485700" cy="4845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873" name="Google Shape;1873;p220"/>
          <p:cNvSpPr/>
          <p:nvPr/>
        </p:nvSpPr>
        <p:spPr>
          <a:xfrm>
            <a:off x="553225" y="2172274"/>
            <a:ext cx="2394900" cy="519000"/>
          </a:xfrm>
          <a:prstGeom prst="rect">
            <a:avLst/>
          </a:prstGeom>
          <a:solidFill>
            <a:srgbClr val="FFFFFF">
              <a:alpha val="63919"/>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000"/>
              <a:buFont typeface="Arial"/>
              <a:buNone/>
            </a:pPr>
            <a:r>
              <a:rPr i="1" lang="en" sz="1000">
                <a:solidFill>
                  <a:srgbClr val="2C506B"/>
                </a:solidFill>
                <a:latin typeface="Century Gothic"/>
                <a:ea typeface="Century Gothic"/>
                <a:cs typeface="Century Gothic"/>
                <a:sym typeface="Century Gothic"/>
              </a:rPr>
              <a:t>Generating attractive returns while managing risks</a:t>
            </a:r>
            <a:endParaRPr i="1" sz="1000">
              <a:solidFill>
                <a:srgbClr val="2C506B"/>
              </a:solidFill>
              <a:latin typeface="Century Gothic"/>
              <a:ea typeface="Century Gothic"/>
              <a:cs typeface="Century Gothic"/>
              <a:sym typeface="Century Gothic"/>
            </a:endParaRPr>
          </a:p>
        </p:txBody>
      </p:sp>
      <p:sp>
        <p:nvSpPr>
          <p:cNvPr id="1874" name="Google Shape;1874;p220"/>
          <p:cNvSpPr/>
          <p:nvPr/>
        </p:nvSpPr>
        <p:spPr>
          <a:xfrm>
            <a:off x="3421850" y="2175688"/>
            <a:ext cx="2394900" cy="519000"/>
          </a:xfrm>
          <a:prstGeom prst="rect">
            <a:avLst/>
          </a:prstGeom>
          <a:solidFill>
            <a:srgbClr val="FFFFFF">
              <a:alpha val="63919"/>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000"/>
              <a:buFont typeface="Arial"/>
              <a:buNone/>
            </a:pPr>
            <a:r>
              <a:rPr i="1" lang="en" sz="1000">
                <a:solidFill>
                  <a:srgbClr val="2C506B"/>
                </a:solidFill>
                <a:latin typeface="Century Gothic"/>
                <a:ea typeface="Century Gothic"/>
                <a:cs typeface="Century Gothic"/>
                <a:sym typeface="Century Gothic"/>
              </a:rPr>
              <a:t>Facing intense competition and demands for lower fees.</a:t>
            </a:r>
            <a:endParaRPr i="1" sz="1000">
              <a:solidFill>
                <a:srgbClr val="2C506B"/>
              </a:solidFill>
              <a:latin typeface="Century Gothic"/>
              <a:ea typeface="Century Gothic"/>
              <a:cs typeface="Century Gothic"/>
              <a:sym typeface="Century Gothic"/>
            </a:endParaRPr>
          </a:p>
        </p:txBody>
      </p:sp>
      <p:sp>
        <p:nvSpPr>
          <p:cNvPr id="1875" name="Google Shape;1875;p220"/>
          <p:cNvSpPr/>
          <p:nvPr/>
        </p:nvSpPr>
        <p:spPr>
          <a:xfrm>
            <a:off x="6290475" y="2189489"/>
            <a:ext cx="2394900" cy="519000"/>
          </a:xfrm>
          <a:prstGeom prst="rect">
            <a:avLst/>
          </a:prstGeom>
          <a:solidFill>
            <a:srgbClr val="FFFFFF">
              <a:alpha val="63919"/>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000"/>
              <a:buFont typeface="Arial"/>
              <a:buNone/>
            </a:pPr>
            <a:r>
              <a:rPr i="1" lang="en" sz="1000">
                <a:solidFill>
                  <a:srgbClr val="2C506B"/>
                </a:solidFill>
                <a:latin typeface="Century Gothic"/>
                <a:ea typeface="Century Gothic"/>
                <a:cs typeface="Century Gothic"/>
                <a:sym typeface="Century Gothic"/>
              </a:rPr>
              <a:t>Adapting to technological advancements and digitalization.</a:t>
            </a:r>
            <a:endParaRPr i="1" sz="1000">
              <a:solidFill>
                <a:srgbClr val="2C506B"/>
              </a:solidFill>
              <a:latin typeface="Century Gothic"/>
              <a:ea typeface="Century Gothic"/>
              <a:cs typeface="Century Gothic"/>
              <a:sym typeface="Century Gothic"/>
            </a:endParaRPr>
          </a:p>
        </p:txBody>
      </p:sp>
      <p:sp>
        <p:nvSpPr>
          <p:cNvPr id="1876" name="Google Shape;1876;p220"/>
          <p:cNvSpPr/>
          <p:nvPr/>
        </p:nvSpPr>
        <p:spPr>
          <a:xfrm>
            <a:off x="1924825" y="3881148"/>
            <a:ext cx="2394900" cy="637200"/>
          </a:xfrm>
          <a:prstGeom prst="rect">
            <a:avLst/>
          </a:prstGeom>
          <a:solidFill>
            <a:srgbClr val="FFFFFF">
              <a:alpha val="63919"/>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000"/>
              <a:buFont typeface="Arial"/>
              <a:buNone/>
            </a:pPr>
            <a:r>
              <a:rPr i="1" lang="en" sz="1000">
                <a:solidFill>
                  <a:srgbClr val="2C506B"/>
                </a:solidFill>
                <a:latin typeface="Century Gothic"/>
                <a:ea typeface="Century Gothic"/>
                <a:cs typeface="Century Gothic"/>
                <a:sym typeface="Century Gothic"/>
              </a:rPr>
              <a:t>Navigating complex and evolving financial regulations.</a:t>
            </a:r>
            <a:endParaRPr i="1" sz="1000">
              <a:solidFill>
                <a:srgbClr val="2C506B"/>
              </a:solidFill>
              <a:latin typeface="Century Gothic"/>
              <a:ea typeface="Century Gothic"/>
              <a:cs typeface="Century Gothic"/>
              <a:sym typeface="Century Gothic"/>
            </a:endParaRPr>
          </a:p>
        </p:txBody>
      </p:sp>
      <p:sp>
        <p:nvSpPr>
          <p:cNvPr id="1877" name="Google Shape;1877;p220"/>
          <p:cNvSpPr/>
          <p:nvPr/>
        </p:nvSpPr>
        <p:spPr>
          <a:xfrm>
            <a:off x="4842625" y="3881148"/>
            <a:ext cx="2394900" cy="637200"/>
          </a:xfrm>
          <a:prstGeom prst="rect">
            <a:avLst/>
          </a:prstGeom>
          <a:solidFill>
            <a:srgbClr val="FFFFFF">
              <a:alpha val="63919"/>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000"/>
              <a:buFont typeface="Arial"/>
              <a:buNone/>
            </a:pPr>
            <a:r>
              <a:rPr i="1" lang="en" sz="1000">
                <a:solidFill>
                  <a:srgbClr val="2C506B"/>
                </a:solidFill>
                <a:latin typeface="Century Gothic"/>
                <a:ea typeface="Century Gothic"/>
                <a:cs typeface="Century Gothic"/>
                <a:sym typeface="Century Gothic"/>
              </a:rPr>
              <a:t>Meeting the demand for personalized and sustainable investment solutions.</a:t>
            </a:r>
            <a:endParaRPr i="1" sz="1000">
              <a:solidFill>
                <a:srgbClr val="2C506B"/>
              </a:solidFill>
              <a:latin typeface="Century Gothic"/>
              <a:ea typeface="Century Gothic"/>
              <a:cs typeface="Century Gothic"/>
              <a:sym typeface="Century Gothic"/>
            </a:endParaRPr>
          </a:p>
        </p:txBody>
      </p:sp>
      <p:pic>
        <p:nvPicPr>
          <p:cNvPr id="1878" name="Google Shape;1878;p220"/>
          <p:cNvPicPr preferRelativeResize="0"/>
          <p:nvPr/>
        </p:nvPicPr>
        <p:blipFill>
          <a:blip r:embed="rId3">
            <a:alphaModFix/>
          </a:blip>
          <a:stretch>
            <a:fillRect/>
          </a:stretch>
        </p:blipFill>
        <p:spPr>
          <a:xfrm>
            <a:off x="1576313" y="1184125"/>
            <a:ext cx="348625" cy="348625"/>
          </a:xfrm>
          <a:prstGeom prst="rect">
            <a:avLst/>
          </a:prstGeom>
          <a:noFill/>
          <a:ln>
            <a:noFill/>
          </a:ln>
        </p:spPr>
      </p:pic>
      <p:pic>
        <p:nvPicPr>
          <p:cNvPr id="1879" name="Google Shape;1879;p220"/>
          <p:cNvPicPr preferRelativeResize="0"/>
          <p:nvPr/>
        </p:nvPicPr>
        <p:blipFill>
          <a:blip r:embed="rId4">
            <a:alphaModFix/>
          </a:blip>
          <a:stretch>
            <a:fillRect/>
          </a:stretch>
        </p:blipFill>
        <p:spPr>
          <a:xfrm>
            <a:off x="4445000" y="1184138"/>
            <a:ext cx="348625" cy="348625"/>
          </a:xfrm>
          <a:prstGeom prst="rect">
            <a:avLst/>
          </a:prstGeom>
          <a:noFill/>
          <a:ln>
            <a:noFill/>
          </a:ln>
        </p:spPr>
      </p:pic>
      <p:pic>
        <p:nvPicPr>
          <p:cNvPr id="1880" name="Google Shape;1880;p220"/>
          <p:cNvPicPr preferRelativeResize="0"/>
          <p:nvPr/>
        </p:nvPicPr>
        <p:blipFill>
          <a:blip r:embed="rId5">
            <a:alphaModFix/>
          </a:blip>
          <a:stretch>
            <a:fillRect/>
          </a:stretch>
        </p:blipFill>
        <p:spPr>
          <a:xfrm>
            <a:off x="2981023" y="2947048"/>
            <a:ext cx="315525" cy="315525"/>
          </a:xfrm>
          <a:prstGeom prst="rect">
            <a:avLst/>
          </a:prstGeom>
          <a:noFill/>
          <a:ln>
            <a:noFill/>
          </a:ln>
        </p:spPr>
      </p:pic>
      <p:pic>
        <p:nvPicPr>
          <p:cNvPr id="1881" name="Google Shape;1881;p220"/>
          <p:cNvPicPr preferRelativeResize="0"/>
          <p:nvPr/>
        </p:nvPicPr>
        <p:blipFill>
          <a:blip r:embed="rId6">
            <a:alphaModFix/>
          </a:blip>
          <a:stretch>
            <a:fillRect/>
          </a:stretch>
        </p:blipFill>
        <p:spPr>
          <a:xfrm>
            <a:off x="7313650" y="1184150"/>
            <a:ext cx="348625" cy="348625"/>
          </a:xfrm>
          <a:prstGeom prst="rect">
            <a:avLst/>
          </a:prstGeom>
          <a:noFill/>
          <a:ln>
            <a:noFill/>
          </a:ln>
        </p:spPr>
      </p:pic>
      <p:sp>
        <p:nvSpPr>
          <p:cNvPr id="1882" name="Google Shape;1882;p220"/>
          <p:cNvSpPr/>
          <p:nvPr/>
        </p:nvSpPr>
        <p:spPr>
          <a:xfrm>
            <a:off x="5882313" y="2930625"/>
            <a:ext cx="315525" cy="315273"/>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21"/>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1888" name="Google Shape;1888;p221"/>
          <p:cNvSpPr txBox="1"/>
          <p:nvPr>
            <p:ph idx="2" type="body"/>
          </p:nvPr>
        </p:nvSpPr>
        <p:spPr>
          <a:xfrm>
            <a:off x="2961200" y="838200"/>
            <a:ext cx="5725500" cy="37719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1000"/>
              </a:spcBef>
              <a:spcAft>
                <a:spcPts val="0"/>
              </a:spcAft>
              <a:buNone/>
            </a:pPr>
            <a:r>
              <a:rPr lang="en"/>
              <a:t>Demo</a:t>
            </a:r>
            <a:endParaRPr/>
          </a:p>
          <a:p>
            <a:pPr indent="0" lvl="0" marL="0" rtl="0" algn="l">
              <a:spcBef>
                <a:spcPts val="1000"/>
              </a:spcBef>
              <a:spcAft>
                <a:spcPts val="0"/>
              </a:spcAft>
              <a:buNone/>
            </a:pPr>
            <a:r>
              <a:rPr lang="en"/>
              <a:t>Key Benefits</a:t>
            </a:r>
            <a:endParaRPr/>
          </a:p>
          <a:p>
            <a:pPr indent="0" lvl="0" marL="0" rtl="0" algn="l">
              <a:spcBef>
                <a:spcPts val="1000"/>
              </a:spcBef>
              <a:spcAft>
                <a:spcPts val="0"/>
              </a:spcAft>
              <a:buNone/>
            </a:pPr>
            <a:r>
              <a:rPr lang="en"/>
              <a:t>Appendix</a:t>
            </a:r>
            <a:endParaRPr b="1">
              <a:solidFill>
                <a:srgbClr val="6AA84F"/>
              </a:solidFill>
            </a:endParaRPr>
          </a:p>
          <a:p>
            <a:pPr indent="0" lvl="0" marL="0" rtl="0" algn="l">
              <a:spcBef>
                <a:spcPts val="1000"/>
              </a:spcBef>
              <a:spcAft>
                <a:spcPts val="1000"/>
              </a:spcAft>
              <a:buNone/>
            </a:pPr>
            <a:r>
              <a:t/>
            </a:r>
            <a:endParaRPr/>
          </a:p>
        </p:txBody>
      </p:sp>
      <p:sp>
        <p:nvSpPr>
          <p:cNvPr id="1889" name="Google Shape;1889;p221"/>
          <p:cNvSpPr/>
          <p:nvPr/>
        </p:nvSpPr>
        <p:spPr>
          <a:xfrm>
            <a:off x="2951126" y="2653235"/>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90" name="Google Shape;1890;p221"/>
          <p:cNvSpPr/>
          <p:nvPr/>
        </p:nvSpPr>
        <p:spPr>
          <a:xfrm>
            <a:off x="2951126" y="3096323"/>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91" name="Google Shape;1891;p221"/>
          <p:cNvSpPr/>
          <p:nvPr/>
        </p:nvSpPr>
        <p:spPr>
          <a:xfrm>
            <a:off x="2951126" y="2210146"/>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1892" name="Google Shape;1892;p221"/>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93" name="Google Shape;1893;p221"/>
          <p:cNvSpPr/>
          <p:nvPr/>
        </p:nvSpPr>
        <p:spPr>
          <a:xfrm>
            <a:off x="2531300" y="2121950"/>
            <a:ext cx="6155400" cy="388800"/>
          </a:xfrm>
          <a:prstGeom prst="roundRect">
            <a:avLst>
              <a:gd fmla="val 16667" name="adj"/>
            </a:avLst>
          </a:prstGeom>
          <a:solidFill>
            <a:srgbClr val="FFFFFF">
              <a:alpha val="13970"/>
            </a:srgbClr>
          </a:solidFill>
          <a:ln cap="flat" cmpd="sng" w="9525">
            <a:solidFill>
              <a:srgbClr val="1156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21"/>
          <p:cNvSpPr/>
          <p:nvPr/>
        </p:nvSpPr>
        <p:spPr>
          <a:xfrm>
            <a:off x="2951126" y="1767071"/>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22"/>
          <p:cNvSpPr/>
          <p:nvPr/>
        </p:nvSpPr>
        <p:spPr>
          <a:xfrm>
            <a:off x="367900" y="1191675"/>
            <a:ext cx="8425500" cy="3589500"/>
          </a:xfrm>
          <a:prstGeom prst="roundRect">
            <a:avLst>
              <a:gd fmla="val 2129" name="adj"/>
            </a:avLst>
          </a:prstGeom>
          <a:noFill/>
          <a:ln cap="flat" cmpd="sng" w="19050">
            <a:solidFill>
              <a:srgbClr val="29B5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00" name="Google Shape;1900;p222"/>
          <p:cNvGraphicFramePr/>
          <p:nvPr/>
        </p:nvGraphicFramePr>
        <p:xfrm>
          <a:off x="463700" y="2234000"/>
          <a:ext cx="3000000" cy="3000000"/>
        </p:xfrm>
        <a:graphic>
          <a:graphicData uri="http://schemas.openxmlformats.org/drawingml/2006/table">
            <a:tbl>
              <a:tblPr>
                <a:noFill/>
                <a:tableStyleId>{E3C298EC-B9E1-4857-8F74-C7EF6E0A406D}</a:tableStyleId>
              </a:tblPr>
              <a:tblGrid>
                <a:gridCol w="1442400"/>
                <a:gridCol w="2966000"/>
                <a:gridCol w="2227250"/>
                <a:gridCol w="1569350"/>
              </a:tblGrid>
              <a:tr h="1010175">
                <a:tc>
                  <a:txBody>
                    <a:bodyPr/>
                    <a:lstStyle/>
                    <a:p>
                      <a:pPr indent="-165100" lvl="0" marL="142875"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Web </a:t>
                      </a:r>
                      <a:r>
                        <a:rPr lang="en" sz="800">
                          <a:solidFill>
                            <a:srgbClr val="5B5B5B"/>
                          </a:solidFill>
                          <a:latin typeface="Montserrat"/>
                          <a:ea typeface="Montserrat"/>
                          <a:cs typeface="Montserrat"/>
                          <a:sym typeface="Montserrat"/>
                        </a:rPr>
                        <a:t>scraping + AI Reco</a:t>
                      </a:r>
                      <a:endParaRPr sz="800">
                        <a:solidFill>
                          <a:srgbClr val="5B5B5B"/>
                        </a:solidFill>
                        <a:latin typeface="Montserrat"/>
                        <a:ea typeface="Montserrat"/>
                        <a:cs typeface="Montserrat"/>
                        <a:sym typeface="Montserrat"/>
                      </a:endParaRPr>
                    </a:p>
                    <a:p>
                      <a:pPr indent="-165100" lvl="0" marL="142875"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RAG</a:t>
                      </a:r>
                      <a:endParaRPr sz="800">
                        <a:solidFill>
                          <a:srgbClr val="5B5B5B"/>
                        </a:solidFill>
                        <a:latin typeface="Montserrat"/>
                        <a:ea typeface="Montserrat"/>
                        <a:cs typeface="Montserrat"/>
                        <a:sym typeface="Montserrat"/>
                      </a:endParaRPr>
                    </a:p>
                  </a:txBody>
                  <a:tcPr marT="91425" marB="91425" marR="91425" marL="91425" anchor="ctr">
                    <a:lnL cap="flat" cmpd="sng" w="9525">
                      <a:solidFill>
                        <a:srgbClr val="29B5E8">
                          <a:alpha val="0"/>
                        </a:srgbClr>
                      </a:solidFill>
                      <a:prstDash val="solid"/>
                      <a:round/>
                      <a:headEnd len="sm" w="sm" type="none"/>
                      <a:tailEnd len="sm" w="sm" type="none"/>
                    </a:lnL>
                    <a:lnR cap="flat" cmpd="sng" w="9525">
                      <a:solidFill>
                        <a:srgbClr val="29B5E8">
                          <a:alpha val="0"/>
                        </a:srgbClr>
                      </a:solidFill>
                      <a:prstDash val="solid"/>
                      <a:round/>
                      <a:headEnd len="sm" w="sm" type="none"/>
                      <a:tailEnd len="sm" w="sm" type="none"/>
                    </a:lnR>
                    <a:lnT cap="flat" cmpd="sng" w="9525">
                      <a:solidFill>
                        <a:srgbClr val="29B5E8">
                          <a:alpha val="0"/>
                        </a:srgbClr>
                      </a:solidFill>
                      <a:prstDash val="solid"/>
                      <a:round/>
                      <a:headEnd len="sm" w="sm" type="none"/>
                      <a:tailEnd len="sm" w="sm" type="none"/>
                    </a:lnT>
                    <a:lnB cap="flat" cmpd="sng" w="9525">
                      <a:solidFill>
                        <a:srgbClr val="29B5E8">
                          <a:alpha val="0"/>
                        </a:srgbClr>
                      </a:solidFill>
                      <a:prstDash val="solid"/>
                      <a:round/>
                      <a:headEnd len="sm" w="sm" type="none"/>
                      <a:tailEnd len="sm" w="sm" type="none"/>
                    </a:lnB>
                  </a:tcPr>
                </a:tc>
                <a:tc>
                  <a:txBody>
                    <a:bodyPr/>
                    <a:lstStyle/>
                    <a:p>
                      <a:pPr indent="-279400" lvl="0" marL="457200"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Risk Analysis</a:t>
                      </a:r>
                      <a:r>
                        <a:rPr lang="en" sz="800">
                          <a:solidFill>
                            <a:srgbClr val="5B5B5B"/>
                          </a:solidFill>
                          <a:latin typeface="Montserrat"/>
                          <a:ea typeface="Montserrat"/>
                          <a:cs typeface="Montserrat"/>
                          <a:sym typeface="Montserrat"/>
                        </a:rPr>
                        <a:t> leveraging Document AI</a:t>
                      </a:r>
                      <a:endParaRPr sz="800">
                        <a:solidFill>
                          <a:srgbClr val="5B5B5B"/>
                        </a:solidFill>
                        <a:latin typeface="Montserrat"/>
                        <a:ea typeface="Montserrat"/>
                        <a:cs typeface="Montserrat"/>
                        <a:sym typeface="Montserrat"/>
                      </a:endParaRPr>
                    </a:p>
                  </a:txBody>
                  <a:tcPr marT="91425" marB="91425" marR="91425" marL="91425" anchor="ctr">
                    <a:lnL cap="flat" cmpd="sng" w="9525">
                      <a:solidFill>
                        <a:srgbClr val="29B5E8">
                          <a:alpha val="0"/>
                        </a:srgbClr>
                      </a:solidFill>
                      <a:prstDash val="solid"/>
                      <a:round/>
                      <a:headEnd len="sm" w="sm" type="none"/>
                      <a:tailEnd len="sm" w="sm" type="none"/>
                    </a:lnL>
                    <a:lnR cap="flat" cmpd="sng" w="9525">
                      <a:solidFill>
                        <a:srgbClr val="29B5E8">
                          <a:alpha val="0"/>
                        </a:srgbClr>
                      </a:solidFill>
                      <a:prstDash val="solid"/>
                      <a:round/>
                      <a:headEnd len="sm" w="sm" type="none"/>
                      <a:tailEnd len="sm" w="sm" type="none"/>
                    </a:lnR>
                    <a:lnT cap="flat" cmpd="sng" w="9525">
                      <a:solidFill>
                        <a:srgbClr val="29B5E8">
                          <a:alpha val="0"/>
                        </a:srgbClr>
                      </a:solidFill>
                      <a:prstDash val="solid"/>
                      <a:round/>
                      <a:headEnd len="sm" w="sm" type="none"/>
                      <a:tailEnd len="sm" w="sm" type="none"/>
                    </a:lnT>
                    <a:lnB cap="flat" cmpd="sng" w="9525">
                      <a:solidFill>
                        <a:srgbClr val="29B5E8">
                          <a:alpha val="0"/>
                        </a:srgbClr>
                      </a:solidFill>
                      <a:prstDash val="solid"/>
                      <a:round/>
                      <a:headEnd len="sm" w="sm" type="none"/>
                      <a:tailEnd len="sm" w="sm" type="none"/>
                    </a:lnB>
                  </a:tcPr>
                </a:tc>
                <a:tc>
                  <a:txBody>
                    <a:bodyPr/>
                    <a:lstStyle/>
                    <a:p>
                      <a:pPr indent="-193675" lvl="0" marL="171450"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Performance Analysis</a:t>
                      </a:r>
                      <a:endParaRPr sz="800">
                        <a:solidFill>
                          <a:srgbClr val="5B5B5B"/>
                        </a:solidFill>
                        <a:latin typeface="Montserrat"/>
                        <a:ea typeface="Montserrat"/>
                        <a:cs typeface="Montserrat"/>
                        <a:sym typeface="Montserrat"/>
                      </a:endParaRPr>
                    </a:p>
                    <a:p>
                      <a:pPr indent="-193675" lvl="0" marL="171450"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Data Sharing with LPs</a:t>
                      </a:r>
                      <a:endParaRPr sz="800">
                        <a:solidFill>
                          <a:srgbClr val="5B5B5B"/>
                        </a:solidFill>
                        <a:latin typeface="Montserrat"/>
                        <a:ea typeface="Montserrat"/>
                        <a:cs typeface="Montserrat"/>
                        <a:sym typeface="Montserrat"/>
                      </a:endParaRPr>
                    </a:p>
                  </a:txBody>
                  <a:tcPr marT="91425" marB="91425" marR="91425" marL="91425" anchor="ctr">
                    <a:lnL cap="flat" cmpd="sng" w="9525">
                      <a:solidFill>
                        <a:srgbClr val="29B5E8">
                          <a:alpha val="0"/>
                        </a:srgbClr>
                      </a:solidFill>
                      <a:prstDash val="solid"/>
                      <a:round/>
                      <a:headEnd len="sm" w="sm" type="none"/>
                      <a:tailEnd len="sm" w="sm" type="none"/>
                    </a:lnL>
                    <a:lnR cap="flat" cmpd="sng" w="9525">
                      <a:solidFill>
                        <a:srgbClr val="29B5E8">
                          <a:alpha val="0"/>
                        </a:srgbClr>
                      </a:solidFill>
                      <a:prstDash val="solid"/>
                      <a:round/>
                      <a:headEnd len="sm" w="sm" type="none"/>
                      <a:tailEnd len="sm" w="sm" type="none"/>
                    </a:lnR>
                    <a:lnT cap="flat" cmpd="sng" w="9525">
                      <a:solidFill>
                        <a:srgbClr val="29B5E8">
                          <a:alpha val="0"/>
                        </a:srgbClr>
                      </a:solidFill>
                      <a:prstDash val="solid"/>
                      <a:round/>
                      <a:headEnd len="sm" w="sm" type="none"/>
                      <a:tailEnd len="sm" w="sm" type="none"/>
                    </a:lnT>
                    <a:lnB cap="flat" cmpd="sng" w="9525">
                      <a:solidFill>
                        <a:srgbClr val="29B5E8">
                          <a:alpha val="0"/>
                        </a:srgbClr>
                      </a:solidFill>
                      <a:prstDash val="solid"/>
                      <a:round/>
                      <a:headEnd len="sm" w="sm" type="none"/>
                      <a:tailEnd len="sm" w="sm" type="none"/>
                    </a:lnB>
                  </a:tcPr>
                </a:tc>
                <a:tc>
                  <a:txBody>
                    <a:bodyPr/>
                    <a:lstStyle/>
                    <a:p>
                      <a:pPr indent="-136525" lvl="0" marL="285750"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Data Governance</a:t>
                      </a:r>
                      <a:endParaRPr sz="800">
                        <a:solidFill>
                          <a:srgbClr val="5B5B5B"/>
                        </a:solidFill>
                        <a:latin typeface="Montserrat"/>
                        <a:ea typeface="Montserrat"/>
                        <a:cs typeface="Montserrat"/>
                        <a:sym typeface="Montserrat"/>
                      </a:endParaRPr>
                    </a:p>
                    <a:p>
                      <a:pPr indent="-136525" lvl="0" marL="285750" rtl="0" algn="l">
                        <a:lnSpc>
                          <a:spcPct val="115000"/>
                        </a:lnSpc>
                        <a:spcBef>
                          <a:spcPts val="0"/>
                        </a:spcBef>
                        <a:spcAft>
                          <a:spcPts val="0"/>
                        </a:spcAft>
                        <a:buClr>
                          <a:srgbClr val="5B5B5B"/>
                        </a:buClr>
                        <a:buSzPts val="800"/>
                        <a:buFont typeface="Montserrat"/>
                        <a:buChar char="●"/>
                      </a:pPr>
                      <a:r>
                        <a:rPr lang="en" sz="800">
                          <a:solidFill>
                            <a:srgbClr val="5B5B5B"/>
                          </a:solidFill>
                          <a:latin typeface="Montserrat"/>
                          <a:ea typeface="Montserrat"/>
                          <a:cs typeface="Montserrat"/>
                          <a:sym typeface="Montserrat"/>
                        </a:rPr>
                        <a:t>Regulatory Reporting</a:t>
                      </a:r>
                      <a:endParaRPr sz="800">
                        <a:solidFill>
                          <a:srgbClr val="5B5B5B"/>
                        </a:solidFill>
                        <a:latin typeface="Montserrat"/>
                        <a:ea typeface="Montserrat"/>
                        <a:cs typeface="Montserrat"/>
                        <a:sym typeface="Montserrat"/>
                      </a:endParaRPr>
                    </a:p>
                  </a:txBody>
                  <a:tcPr marT="91425" marB="91425" marR="91425" marL="91425" anchor="ctr">
                    <a:lnL cap="flat" cmpd="sng" w="9525">
                      <a:solidFill>
                        <a:srgbClr val="29B5E8">
                          <a:alpha val="0"/>
                        </a:srgbClr>
                      </a:solidFill>
                      <a:prstDash val="solid"/>
                      <a:round/>
                      <a:headEnd len="sm" w="sm" type="none"/>
                      <a:tailEnd len="sm" w="sm" type="none"/>
                    </a:lnL>
                    <a:lnR cap="flat" cmpd="sng" w="9525">
                      <a:solidFill>
                        <a:srgbClr val="29B5E8">
                          <a:alpha val="0"/>
                        </a:srgbClr>
                      </a:solidFill>
                      <a:prstDash val="solid"/>
                      <a:round/>
                      <a:headEnd len="sm" w="sm" type="none"/>
                      <a:tailEnd len="sm" w="sm" type="none"/>
                    </a:lnR>
                    <a:lnT cap="flat" cmpd="sng" w="9525">
                      <a:solidFill>
                        <a:srgbClr val="29B5E8">
                          <a:alpha val="0"/>
                        </a:srgbClr>
                      </a:solidFill>
                      <a:prstDash val="solid"/>
                      <a:round/>
                      <a:headEnd len="sm" w="sm" type="none"/>
                      <a:tailEnd len="sm" w="sm" type="none"/>
                    </a:lnT>
                    <a:lnB cap="flat" cmpd="sng" w="9525">
                      <a:solidFill>
                        <a:srgbClr val="29B5E8">
                          <a:alpha val="0"/>
                        </a:srgbClr>
                      </a:solidFill>
                      <a:prstDash val="solid"/>
                      <a:round/>
                      <a:headEnd len="sm" w="sm" type="none"/>
                      <a:tailEnd len="sm" w="sm" type="none"/>
                    </a:lnB>
                  </a:tcPr>
                </a:tc>
              </a:tr>
            </a:tbl>
          </a:graphicData>
        </a:graphic>
      </p:graphicFrame>
      <p:sp>
        <p:nvSpPr>
          <p:cNvPr id="1901" name="Google Shape;1901;p222"/>
          <p:cNvSpPr/>
          <p:nvPr/>
        </p:nvSpPr>
        <p:spPr>
          <a:xfrm>
            <a:off x="6948050" y="1278275"/>
            <a:ext cx="1806300" cy="267300"/>
          </a:xfrm>
          <a:prstGeom prst="homePlate">
            <a:avLst>
              <a:gd fmla="val 26096" name="adj"/>
            </a:avLst>
          </a:prstGeom>
          <a:solidFill>
            <a:schemeClr val="accent2"/>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OPERATIONS</a:t>
            </a:r>
            <a:endParaRPr b="1" sz="800">
              <a:solidFill>
                <a:srgbClr val="FFFFFF"/>
              </a:solidFill>
              <a:latin typeface="Montserrat"/>
              <a:ea typeface="Montserrat"/>
              <a:cs typeface="Montserrat"/>
              <a:sym typeface="Montserrat"/>
            </a:endParaRPr>
          </a:p>
        </p:txBody>
      </p:sp>
      <p:sp>
        <p:nvSpPr>
          <p:cNvPr id="1902" name="Google Shape;1902;p222"/>
          <p:cNvSpPr txBox="1"/>
          <p:nvPr>
            <p:ph idx="12" type="sldNum"/>
          </p:nvPr>
        </p:nvSpPr>
        <p:spPr>
          <a:xfrm>
            <a:off x="8153400" y="46383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
        <p:nvSpPr>
          <p:cNvPr id="1903" name="Google Shape;1903;p222"/>
          <p:cNvSpPr txBox="1"/>
          <p:nvPr>
            <p:ph type="title"/>
          </p:nvPr>
        </p:nvSpPr>
        <p:spPr>
          <a:xfrm>
            <a:off x="367900" y="228600"/>
            <a:ext cx="8682300" cy="548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0" lang="en">
                <a:latin typeface="Montserrat ExtraBold"/>
                <a:ea typeface="Montserrat ExtraBold"/>
                <a:cs typeface="Montserrat ExtraBold"/>
                <a:sym typeface="Montserrat ExtraBold"/>
              </a:rPr>
              <a:t>What will you see?</a:t>
            </a:r>
            <a:endParaRPr b="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1000"/>
              </a:spcAft>
              <a:buNone/>
            </a:pPr>
            <a:r>
              <a:rPr b="0" lang="en" sz="1900">
                <a:latin typeface="Montserrat ExtraBold"/>
                <a:ea typeface="Montserrat ExtraBold"/>
                <a:cs typeface="Montserrat ExtraBold"/>
                <a:sym typeface="Montserrat ExtraBold"/>
              </a:rPr>
              <a:t>Accelerate &amp; modernizing Investment Processes </a:t>
            </a:r>
            <a:endParaRPr b="0" sz="1900">
              <a:latin typeface="Montserrat ExtraBold"/>
              <a:ea typeface="Montserrat ExtraBold"/>
              <a:cs typeface="Montserrat ExtraBold"/>
              <a:sym typeface="Montserrat ExtraBold"/>
            </a:endParaRPr>
          </a:p>
        </p:txBody>
      </p:sp>
      <p:sp>
        <p:nvSpPr>
          <p:cNvPr id="1904" name="Google Shape;1904;p222"/>
          <p:cNvSpPr/>
          <p:nvPr/>
        </p:nvSpPr>
        <p:spPr>
          <a:xfrm>
            <a:off x="1861310" y="1278275"/>
            <a:ext cx="5348400" cy="267300"/>
          </a:xfrm>
          <a:prstGeom prst="homePlate">
            <a:avLst>
              <a:gd fmla="val 26096" name="adj"/>
            </a:avLst>
          </a:prstGeom>
          <a:solidFill>
            <a:srgbClr val="11577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INVESTMENT JOURNEY</a:t>
            </a:r>
            <a:endParaRPr b="1" sz="800">
              <a:solidFill>
                <a:srgbClr val="FFFFFF"/>
              </a:solidFill>
              <a:latin typeface="Montserrat"/>
              <a:ea typeface="Montserrat"/>
              <a:cs typeface="Montserrat"/>
              <a:sym typeface="Montserrat"/>
            </a:endParaRPr>
          </a:p>
        </p:txBody>
      </p:sp>
      <p:grpSp>
        <p:nvGrpSpPr>
          <p:cNvPr id="1905" name="Google Shape;1905;p222"/>
          <p:cNvGrpSpPr/>
          <p:nvPr/>
        </p:nvGrpSpPr>
        <p:grpSpPr>
          <a:xfrm>
            <a:off x="367851" y="4433643"/>
            <a:ext cx="8425089" cy="347535"/>
            <a:chOff x="1334650" y="4390250"/>
            <a:chExt cx="6411300" cy="360775"/>
          </a:xfrm>
        </p:grpSpPr>
        <p:sp>
          <p:nvSpPr>
            <p:cNvPr id="1906" name="Google Shape;1906;p222"/>
            <p:cNvSpPr/>
            <p:nvPr/>
          </p:nvSpPr>
          <p:spPr>
            <a:xfrm>
              <a:off x="1334650" y="4551225"/>
              <a:ext cx="6411300" cy="199800"/>
            </a:xfrm>
            <a:prstGeom prst="roundRect">
              <a:avLst>
                <a:gd fmla="val 29892" name="adj"/>
              </a:avLst>
            </a:prstGeom>
            <a:solidFill>
              <a:srgbClr val="29B5E8"/>
            </a:solidFill>
            <a:ln cap="flat" cmpd="sng" w="9525">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22"/>
            <p:cNvSpPr/>
            <p:nvPr/>
          </p:nvSpPr>
          <p:spPr>
            <a:xfrm>
              <a:off x="1334650" y="4390250"/>
              <a:ext cx="6411300" cy="229500"/>
            </a:xfrm>
            <a:prstGeom prst="rect">
              <a:avLst/>
            </a:prstGeom>
            <a:solidFill>
              <a:srgbClr val="29B5E8"/>
            </a:solidFill>
            <a:ln cap="flat" cmpd="sng" w="9525">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22"/>
          <p:cNvSpPr/>
          <p:nvPr/>
        </p:nvSpPr>
        <p:spPr>
          <a:xfrm>
            <a:off x="3899577" y="4489421"/>
            <a:ext cx="1031296" cy="235725"/>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rgbClr val="FFFFFF"/>
              </a:solidFill>
              <a:latin typeface="Arial"/>
              <a:ea typeface="Arial"/>
              <a:cs typeface="Arial"/>
              <a:sym typeface="Arial"/>
            </a:endParaRPr>
          </a:p>
        </p:txBody>
      </p:sp>
      <p:sp>
        <p:nvSpPr>
          <p:cNvPr id="1909" name="Google Shape;1909;p222"/>
          <p:cNvSpPr/>
          <p:nvPr/>
        </p:nvSpPr>
        <p:spPr>
          <a:xfrm>
            <a:off x="419525" y="3750682"/>
            <a:ext cx="2030400" cy="578700"/>
          </a:xfrm>
          <a:prstGeom prst="roundRect">
            <a:avLst>
              <a:gd fmla="val 2724" name="adj"/>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Structured</a:t>
            </a:r>
            <a:endParaRPr b="1" sz="800">
              <a:solidFill>
                <a:schemeClr val="lt1"/>
              </a:solidFill>
              <a:latin typeface="Montserrat"/>
              <a:ea typeface="Montserrat"/>
              <a:cs typeface="Montserrat"/>
              <a:sym typeface="Montserrat"/>
            </a:endParaRPr>
          </a:p>
        </p:txBody>
      </p:sp>
      <p:sp>
        <p:nvSpPr>
          <p:cNvPr id="1910" name="Google Shape;1910;p222"/>
          <p:cNvSpPr/>
          <p:nvPr/>
        </p:nvSpPr>
        <p:spPr>
          <a:xfrm>
            <a:off x="2495876" y="3751302"/>
            <a:ext cx="2030400" cy="578700"/>
          </a:xfrm>
          <a:prstGeom prst="roundRect">
            <a:avLst>
              <a:gd fmla="val 2724" name="adj"/>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Unstructured</a:t>
            </a:r>
            <a:endParaRPr b="1" sz="800">
              <a:solidFill>
                <a:schemeClr val="lt1"/>
              </a:solidFill>
              <a:latin typeface="Montserrat"/>
              <a:ea typeface="Montserrat"/>
              <a:cs typeface="Montserrat"/>
              <a:sym typeface="Montserrat"/>
            </a:endParaRPr>
          </a:p>
        </p:txBody>
      </p:sp>
      <p:sp>
        <p:nvSpPr>
          <p:cNvPr id="1911" name="Google Shape;1911;p222"/>
          <p:cNvSpPr/>
          <p:nvPr/>
        </p:nvSpPr>
        <p:spPr>
          <a:xfrm>
            <a:off x="463675"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Quant Platform</a:t>
            </a:r>
            <a:endParaRPr b="1" sz="700">
              <a:solidFill>
                <a:schemeClr val="accent1"/>
              </a:solidFill>
              <a:latin typeface="Montserrat"/>
              <a:ea typeface="Montserrat"/>
              <a:cs typeface="Montserrat"/>
              <a:sym typeface="Montserrat"/>
            </a:endParaRPr>
          </a:p>
        </p:txBody>
      </p:sp>
      <p:sp>
        <p:nvSpPr>
          <p:cNvPr id="1912" name="Google Shape;1912;p222"/>
          <p:cNvSpPr/>
          <p:nvPr/>
        </p:nvSpPr>
        <p:spPr>
          <a:xfrm>
            <a:off x="1106934"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PMS</a:t>
            </a:r>
            <a:endParaRPr b="1" sz="700">
              <a:solidFill>
                <a:schemeClr val="accent1"/>
              </a:solidFill>
              <a:latin typeface="Montserrat"/>
              <a:ea typeface="Montserrat"/>
              <a:cs typeface="Montserrat"/>
              <a:sym typeface="Montserrat"/>
            </a:endParaRPr>
          </a:p>
        </p:txBody>
      </p:sp>
      <p:sp>
        <p:nvSpPr>
          <p:cNvPr id="1913" name="Google Shape;1913;p222"/>
          <p:cNvSpPr/>
          <p:nvPr/>
        </p:nvSpPr>
        <p:spPr>
          <a:xfrm>
            <a:off x="1750194"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OEMS</a:t>
            </a:r>
            <a:endParaRPr b="1" sz="700">
              <a:solidFill>
                <a:schemeClr val="accent1"/>
              </a:solidFill>
              <a:latin typeface="Montserrat"/>
              <a:ea typeface="Montserrat"/>
              <a:cs typeface="Montserrat"/>
              <a:sym typeface="Montserrat"/>
            </a:endParaRPr>
          </a:p>
        </p:txBody>
      </p:sp>
      <p:sp>
        <p:nvSpPr>
          <p:cNvPr id="1914" name="Google Shape;1914;p222"/>
          <p:cNvSpPr/>
          <p:nvPr/>
        </p:nvSpPr>
        <p:spPr>
          <a:xfrm>
            <a:off x="2531408"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Annual Reports</a:t>
            </a:r>
            <a:endParaRPr b="1" sz="700">
              <a:solidFill>
                <a:schemeClr val="accent1"/>
              </a:solidFill>
              <a:latin typeface="Montserrat"/>
              <a:ea typeface="Montserrat"/>
              <a:cs typeface="Montserrat"/>
              <a:sym typeface="Montserrat"/>
            </a:endParaRPr>
          </a:p>
        </p:txBody>
      </p:sp>
      <p:sp>
        <p:nvSpPr>
          <p:cNvPr id="1915" name="Google Shape;1915;p222"/>
          <p:cNvSpPr/>
          <p:nvPr/>
        </p:nvSpPr>
        <p:spPr>
          <a:xfrm>
            <a:off x="3174667"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Audits</a:t>
            </a:r>
            <a:br>
              <a:rPr b="1" lang="en" sz="700">
                <a:solidFill>
                  <a:schemeClr val="accent1"/>
                </a:solidFill>
                <a:latin typeface="Montserrat"/>
                <a:ea typeface="Montserrat"/>
                <a:cs typeface="Montserrat"/>
                <a:sym typeface="Montserrat"/>
              </a:rPr>
            </a:br>
            <a:r>
              <a:rPr b="1" lang="en" sz="700">
                <a:solidFill>
                  <a:schemeClr val="accent1"/>
                </a:solidFill>
                <a:latin typeface="Montserrat"/>
                <a:ea typeface="Montserrat"/>
                <a:cs typeface="Montserrat"/>
                <a:sym typeface="Montserrat"/>
              </a:rPr>
              <a:t>Reports</a:t>
            </a:r>
            <a:endParaRPr b="1" sz="700">
              <a:solidFill>
                <a:schemeClr val="accent1"/>
              </a:solidFill>
              <a:latin typeface="Montserrat"/>
              <a:ea typeface="Montserrat"/>
              <a:cs typeface="Montserrat"/>
              <a:sym typeface="Montserrat"/>
            </a:endParaRPr>
          </a:p>
        </p:txBody>
      </p:sp>
      <p:sp>
        <p:nvSpPr>
          <p:cNvPr id="1916" name="Google Shape;1916;p222"/>
          <p:cNvSpPr/>
          <p:nvPr/>
        </p:nvSpPr>
        <p:spPr>
          <a:xfrm>
            <a:off x="3817926"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Carbon footprint</a:t>
            </a:r>
            <a:endParaRPr b="1" sz="700">
              <a:solidFill>
                <a:schemeClr val="accent1"/>
              </a:solidFill>
              <a:latin typeface="Montserrat"/>
              <a:ea typeface="Montserrat"/>
              <a:cs typeface="Montserrat"/>
              <a:sym typeface="Montserrat"/>
            </a:endParaRPr>
          </a:p>
        </p:txBody>
      </p:sp>
      <p:sp>
        <p:nvSpPr>
          <p:cNvPr id="1917" name="Google Shape;1917;p222"/>
          <p:cNvSpPr/>
          <p:nvPr/>
        </p:nvSpPr>
        <p:spPr>
          <a:xfrm>
            <a:off x="4572224" y="3750371"/>
            <a:ext cx="2030400" cy="578700"/>
          </a:xfrm>
          <a:prstGeom prst="roundRect">
            <a:avLst>
              <a:gd fmla="val 2724" name="adj"/>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Structured</a:t>
            </a:r>
            <a:endParaRPr b="1" sz="800">
              <a:solidFill>
                <a:schemeClr val="lt1"/>
              </a:solidFill>
              <a:latin typeface="Montserrat"/>
              <a:ea typeface="Montserrat"/>
              <a:cs typeface="Montserrat"/>
              <a:sym typeface="Montserrat"/>
            </a:endParaRPr>
          </a:p>
        </p:txBody>
      </p:sp>
      <p:sp>
        <p:nvSpPr>
          <p:cNvPr id="1918" name="Google Shape;1918;p222"/>
          <p:cNvSpPr/>
          <p:nvPr/>
        </p:nvSpPr>
        <p:spPr>
          <a:xfrm>
            <a:off x="6648575" y="3750991"/>
            <a:ext cx="2030400" cy="578700"/>
          </a:xfrm>
          <a:prstGeom prst="roundRect">
            <a:avLst>
              <a:gd fmla="val 2724" name="adj"/>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Unstructured Data</a:t>
            </a:r>
            <a:endParaRPr b="1" sz="800">
              <a:solidFill>
                <a:schemeClr val="lt1"/>
              </a:solidFill>
              <a:latin typeface="Montserrat"/>
              <a:ea typeface="Montserrat"/>
              <a:cs typeface="Montserrat"/>
              <a:sym typeface="Montserrat"/>
            </a:endParaRPr>
          </a:p>
        </p:txBody>
      </p:sp>
      <p:sp>
        <p:nvSpPr>
          <p:cNvPr id="1919" name="Google Shape;1919;p222"/>
          <p:cNvSpPr/>
          <p:nvPr/>
        </p:nvSpPr>
        <p:spPr>
          <a:xfrm>
            <a:off x="428125" y="3535205"/>
            <a:ext cx="4087800" cy="177000"/>
          </a:xfrm>
          <a:prstGeom prst="roundRect">
            <a:avLst>
              <a:gd fmla="val 2724"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INTERNAL DATA</a:t>
            </a:r>
            <a:endParaRPr b="1" sz="800">
              <a:solidFill>
                <a:schemeClr val="lt1"/>
              </a:solidFill>
              <a:latin typeface="Montserrat"/>
              <a:ea typeface="Montserrat"/>
              <a:cs typeface="Montserrat"/>
              <a:sym typeface="Montserrat"/>
            </a:endParaRPr>
          </a:p>
        </p:txBody>
      </p:sp>
      <p:sp>
        <p:nvSpPr>
          <p:cNvPr id="1920" name="Google Shape;1920;p222"/>
          <p:cNvSpPr/>
          <p:nvPr/>
        </p:nvSpPr>
        <p:spPr>
          <a:xfrm>
            <a:off x="4572225" y="3531642"/>
            <a:ext cx="4087800" cy="177000"/>
          </a:xfrm>
          <a:prstGeom prst="roundRect">
            <a:avLst>
              <a:gd fmla="val 2724"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EXTERNAL DATA</a:t>
            </a:r>
            <a:endParaRPr b="1" sz="800">
              <a:solidFill>
                <a:schemeClr val="lt1"/>
              </a:solidFill>
              <a:latin typeface="Montserrat"/>
              <a:ea typeface="Montserrat"/>
              <a:cs typeface="Montserrat"/>
              <a:sym typeface="Montserrat"/>
            </a:endParaRPr>
          </a:p>
        </p:txBody>
      </p:sp>
      <p:sp>
        <p:nvSpPr>
          <p:cNvPr id="1921" name="Google Shape;1921;p222"/>
          <p:cNvSpPr/>
          <p:nvPr/>
        </p:nvSpPr>
        <p:spPr>
          <a:xfrm>
            <a:off x="6684133"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Web scraping</a:t>
            </a:r>
            <a:endParaRPr b="1" sz="700">
              <a:solidFill>
                <a:schemeClr val="accent1"/>
              </a:solidFill>
              <a:latin typeface="Montserrat"/>
              <a:ea typeface="Montserrat"/>
              <a:cs typeface="Montserrat"/>
              <a:sym typeface="Montserrat"/>
            </a:endParaRPr>
          </a:p>
        </p:txBody>
      </p:sp>
      <p:sp>
        <p:nvSpPr>
          <p:cNvPr id="1922" name="Google Shape;1922;p222"/>
          <p:cNvSpPr/>
          <p:nvPr/>
        </p:nvSpPr>
        <p:spPr>
          <a:xfrm>
            <a:off x="7327383" y="4002984"/>
            <a:ext cx="6189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Industry Reports</a:t>
            </a:r>
            <a:endParaRPr b="1" sz="700">
              <a:solidFill>
                <a:schemeClr val="accent1"/>
              </a:solidFill>
              <a:latin typeface="Montserrat"/>
              <a:ea typeface="Montserrat"/>
              <a:cs typeface="Montserrat"/>
              <a:sym typeface="Montserrat"/>
            </a:endParaRPr>
          </a:p>
        </p:txBody>
      </p:sp>
      <p:sp>
        <p:nvSpPr>
          <p:cNvPr id="1923" name="Google Shape;1923;p222"/>
          <p:cNvSpPr/>
          <p:nvPr/>
        </p:nvSpPr>
        <p:spPr>
          <a:xfrm>
            <a:off x="7970624" y="4002984"/>
            <a:ext cx="6624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Carbon footprints</a:t>
            </a:r>
            <a:endParaRPr b="1" sz="700">
              <a:solidFill>
                <a:schemeClr val="accent1"/>
              </a:solidFill>
              <a:latin typeface="Montserrat"/>
              <a:ea typeface="Montserrat"/>
              <a:cs typeface="Montserrat"/>
              <a:sym typeface="Montserrat"/>
            </a:endParaRPr>
          </a:p>
        </p:txBody>
      </p:sp>
      <p:sp>
        <p:nvSpPr>
          <p:cNvPr id="1924" name="Google Shape;1924;p222"/>
          <p:cNvSpPr/>
          <p:nvPr/>
        </p:nvSpPr>
        <p:spPr>
          <a:xfrm>
            <a:off x="4652725" y="4002975"/>
            <a:ext cx="9183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Market Data on Marketplace</a:t>
            </a:r>
            <a:endParaRPr b="1" sz="700">
              <a:solidFill>
                <a:schemeClr val="accent1"/>
              </a:solidFill>
              <a:latin typeface="Montserrat"/>
              <a:ea typeface="Montserrat"/>
              <a:cs typeface="Montserrat"/>
              <a:sym typeface="Montserrat"/>
            </a:endParaRPr>
          </a:p>
        </p:txBody>
      </p:sp>
      <p:sp>
        <p:nvSpPr>
          <p:cNvPr id="1925" name="Google Shape;1925;p222"/>
          <p:cNvSpPr/>
          <p:nvPr/>
        </p:nvSpPr>
        <p:spPr>
          <a:xfrm>
            <a:off x="5606972" y="4002975"/>
            <a:ext cx="918300" cy="290400"/>
          </a:xfrm>
          <a:prstGeom prst="roundRect">
            <a:avLst>
              <a:gd fmla="val 658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accent1"/>
                </a:solidFill>
                <a:latin typeface="Montserrat"/>
                <a:ea typeface="Montserrat"/>
                <a:cs typeface="Montserrat"/>
                <a:sym typeface="Montserrat"/>
              </a:rPr>
              <a:t>Partners</a:t>
            </a:r>
            <a:br>
              <a:rPr b="1" lang="en" sz="700">
                <a:solidFill>
                  <a:schemeClr val="accent1"/>
                </a:solidFill>
                <a:latin typeface="Montserrat"/>
                <a:ea typeface="Montserrat"/>
                <a:cs typeface="Montserrat"/>
                <a:sym typeface="Montserrat"/>
              </a:rPr>
            </a:br>
            <a:r>
              <a:rPr b="1" lang="en" sz="700">
                <a:solidFill>
                  <a:schemeClr val="accent1"/>
                </a:solidFill>
                <a:latin typeface="Montserrat"/>
                <a:ea typeface="Montserrat"/>
                <a:cs typeface="Montserrat"/>
                <a:sym typeface="Montserrat"/>
              </a:rPr>
              <a:t>Data through Data Sharing</a:t>
            </a:r>
            <a:endParaRPr b="1" sz="700">
              <a:solidFill>
                <a:schemeClr val="accent1"/>
              </a:solidFill>
              <a:latin typeface="Montserrat"/>
              <a:ea typeface="Montserrat"/>
              <a:cs typeface="Montserrat"/>
              <a:sym typeface="Montserrat"/>
            </a:endParaRPr>
          </a:p>
        </p:txBody>
      </p:sp>
      <p:sp>
        <p:nvSpPr>
          <p:cNvPr id="1926" name="Google Shape;1926;p222"/>
          <p:cNvSpPr/>
          <p:nvPr/>
        </p:nvSpPr>
        <p:spPr>
          <a:xfrm>
            <a:off x="7099350" y="1545875"/>
            <a:ext cx="16548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Administration, Client Servicing, Reg Reporting</a:t>
            </a:r>
            <a:endParaRPr b="1" sz="900">
              <a:solidFill>
                <a:schemeClr val="lt1"/>
              </a:solidFill>
              <a:latin typeface="Montserrat"/>
              <a:ea typeface="Montserrat"/>
              <a:cs typeface="Montserrat"/>
              <a:sym typeface="Montserrat"/>
            </a:endParaRPr>
          </a:p>
        </p:txBody>
      </p:sp>
      <p:sp>
        <p:nvSpPr>
          <p:cNvPr id="1927" name="Google Shape;1927;p222"/>
          <p:cNvSpPr/>
          <p:nvPr/>
        </p:nvSpPr>
        <p:spPr>
          <a:xfrm>
            <a:off x="4652725" y="1545850"/>
            <a:ext cx="25857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Portfolio </a:t>
            </a:r>
            <a:endParaRPr b="1" sz="8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Monitoring</a:t>
            </a:r>
            <a:endParaRPr b="1" sz="800">
              <a:solidFill>
                <a:srgbClr val="FFFFFF"/>
              </a:solidFill>
              <a:latin typeface="Montserrat"/>
              <a:ea typeface="Montserrat"/>
              <a:cs typeface="Montserrat"/>
              <a:sym typeface="Montserrat"/>
            </a:endParaRPr>
          </a:p>
        </p:txBody>
      </p:sp>
      <p:sp>
        <p:nvSpPr>
          <p:cNvPr id="1928" name="Google Shape;1928;p222"/>
          <p:cNvSpPr/>
          <p:nvPr/>
        </p:nvSpPr>
        <p:spPr>
          <a:xfrm>
            <a:off x="1861300" y="1545850"/>
            <a:ext cx="31395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Due </a:t>
            </a:r>
            <a:endParaRPr b="1" sz="8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Diligence</a:t>
            </a:r>
            <a:endParaRPr b="1" sz="800">
              <a:solidFill>
                <a:srgbClr val="FFFFFF"/>
              </a:solidFill>
              <a:latin typeface="Montserrat"/>
              <a:ea typeface="Montserrat"/>
              <a:cs typeface="Montserrat"/>
              <a:sym typeface="Montserrat"/>
            </a:endParaRPr>
          </a:p>
        </p:txBody>
      </p:sp>
      <p:sp>
        <p:nvSpPr>
          <p:cNvPr id="1929" name="Google Shape;1929;p222"/>
          <p:cNvSpPr/>
          <p:nvPr/>
        </p:nvSpPr>
        <p:spPr>
          <a:xfrm>
            <a:off x="428125" y="3319725"/>
            <a:ext cx="8205000" cy="177000"/>
          </a:xfrm>
          <a:prstGeom prst="roundRect">
            <a:avLst>
              <a:gd fmla="val 2724"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GOVERNED AND SECURED</a:t>
            </a:r>
            <a:endParaRPr b="1" sz="800">
              <a:solidFill>
                <a:schemeClr val="lt1"/>
              </a:solidFill>
              <a:latin typeface="Montserrat"/>
              <a:ea typeface="Montserrat"/>
              <a:cs typeface="Montserrat"/>
              <a:sym typeface="Montserrat"/>
            </a:endParaRPr>
          </a:p>
        </p:txBody>
      </p:sp>
      <p:sp>
        <p:nvSpPr>
          <p:cNvPr id="1930" name="Google Shape;1930;p222"/>
          <p:cNvSpPr/>
          <p:nvPr/>
        </p:nvSpPr>
        <p:spPr>
          <a:xfrm>
            <a:off x="463675" y="1278275"/>
            <a:ext cx="1473300" cy="267300"/>
          </a:xfrm>
          <a:prstGeom prst="homePlate">
            <a:avLst>
              <a:gd fmla="val 26096" name="adj"/>
            </a:avLst>
          </a:prstGeom>
          <a:solidFill>
            <a:srgbClr val="11577F"/>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MARKET INTELLIGENCE</a:t>
            </a:r>
            <a:endParaRPr b="1" sz="800">
              <a:solidFill>
                <a:srgbClr val="FFFFFF"/>
              </a:solidFill>
              <a:latin typeface="Montserrat"/>
              <a:ea typeface="Montserrat"/>
              <a:cs typeface="Montserrat"/>
              <a:sym typeface="Montserrat"/>
            </a:endParaRPr>
          </a:p>
        </p:txBody>
      </p:sp>
      <p:sp>
        <p:nvSpPr>
          <p:cNvPr id="1931" name="Google Shape;1931;p222"/>
          <p:cNvSpPr/>
          <p:nvPr/>
        </p:nvSpPr>
        <p:spPr>
          <a:xfrm>
            <a:off x="463700" y="1545850"/>
            <a:ext cx="1562700" cy="597300"/>
          </a:xfrm>
          <a:prstGeom prst="homePlate">
            <a:avLst>
              <a:gd fmla="val 26096"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365750" spcFirstLastPara="1" rIns="182875" wrap="square" tIns="91425">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New investments research</a:t>
            </a:r>
            <a:endParaRPr b="1" sz="8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223"/>
          <p:cNvSpPr txBox="1"/>
          <p:nvPr/>
        </p:nvSpPr>
        <p:spPr>
          <a:xfrm>
            <a:off x="6956219" y="2532425"/>
            <a:ext cx="1871100" cy="2339700"/>
          </a:xfrm>
          <a:prstGeom prst="rect">
            <a:avLst/>
          </a:prstGeom>
          <a:noFill/>
          <a:ln>
            <a:noFill/>
          </a:ln>
        </p:spPr>
        <p:txBody>
          <a:bodyPr anchorCtr="0" anchor="t" bIns="91425" lIns="45700" spcFirstLastPara="1" rIns="45700" wrap="square" tIns="91425">
            <a:spAutoFit/>
          </a:bodyPr>
          <a:lstStyle/>
          <a:p>
            <a:pPr indent="0" lvl="0" marL="0" rtl="0" algn="ctr">
              <a:spcBef>
                <a:spcPts val="0"/>
              </a:spcBef>
              <a:spcAft>
                <a:spcPts val="1200"/>
              </a:spcAft>
              <a:buNone/>
            </a:pPr>
            <a:r>
              <a:rPr b="1" lang="en" sz="1500">
                <a:solidFill>
                  <a:schemeClr val="dk2"/>
                </a:solidFill>
                <a:latin typeface="Montserrat"/>
                <a:ea typeface="Montserrat"/>
                <a:cs typeface="Montserrat"/>
                <a:sym typeface="Montserrat"/>
              </a:rPr>
              <a:t>Native AI Platform</a:t>
            </a:r>
            <a:br>
              <a:rPr lang="en" sz="1100">
                <a:solidFill>
                  <a:srgbClr val="5B5B5B"/>
                </a:solidFill>
                <a:latin typeface="Montserrat"/>
                <a:ea typeface="Montserrat"/>
                <a:cs typeface="Montserrat"/>
                <a:sym typeface="Montserrat"/>
              </a:rPr>
            </a:br>
            <a:br>
              <a:rPr lang="en" sz="1100">
                <a:solidFill>
                  <a:srgbClr val="5B5B5B"/>
                </a:solidFill>
                <a:latin typeface="Montserrat"/>
                <a:ea typeface="Montserrat"/>
                <a:cs typeface="Montserrat"/>
                <a:sym typeface="Montserrat"/>
              </a:rPr>
            </a:br>
            <a:r>
              <a:rPr lang="en" sz="1100">
                <a:solidFill>
                  <a:srgbClr val="5B5B5B"/>
                </a:solidFill>
                <a:latin typeface="Montserrat"/>
                <a:ea typeface="Montserrat"/>
                <a:cs typeface="Montserrat"/>
                <a:sym typeface="Montserrat"/>
              </a:rPr>
              <a:t>Maximise your organisation's AI potential by leveraging our advanced platform capabilities designed for any AI maturity level, enabling quick </a:t>
            </a:r>
            <a:r>
              <a:rPr lang="en" sz="1100">
                <a:solidFill>
                  <a:srgbClr val="5B5B5B"/>
                </a:solidFill>
                <a:latin typeface="Montserrat"/>
                <a:ea typeface="Montserrat"/>
                <a:cs typeface="Montserrat"/>
                <a:sym typeface="Montserrat"/>
              </a:rPr>
              <a:t>deployment </a:t>
            </a:r>
            <a:r>
              <a:rPr lang="en" sz="1100">
                <a:solidFill>
                  <a:srgbClr val="5B5B5B"/>
                </a:solidFill>
                <a:latin typeface="Montserrat"/>
                <a:ea typeface="Montserrat"/>
                <a:cs typeface="Montserrat"/>
                <a:sym typeface="Montserrat"/>
              </a:rPr>
              <a:t>of customised AI solutions </a:t>
            </a:r>
            <a:endParaRPr sz="1100">
              <a:solidFill>
                <a:srgbClr val="5B5B5B"/>
              </a:solidFill>
              <a:latin typeface="Montserrat"/>
              <a:ea typeface="Montserrat"/>
              <a:cs typeface="Montserrat"/>
              <a:sym typeface="Montserrat"/>
            </a:endParaRPr>
          </a:p>
        </p:txBody>
      </p:sp>
      <p:sp>
        <p:nvSpPr>
          <p:cNvPr id="1937" name="Google Shape;1937;p223"/>
          <p:cNvSpPr txBox="1"/>
          <p:nvPr>
            <p:ph type="title"/>
          </p:nvPr>
        </p:nvSpPr>
        <p:spPr>
          <a:xfrm>
            <a:off x="365750" y="228600"/>
            <a:ext cx="8321100" cy="58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latin typeface="Montserrat"/>
                <a:ea typeface="Montserrat"/>
                <a:cs typeface="Montserrat"/>
                <a:sym typeface="Montserrat"/>
              </a:rPr>
              <a:t>Why Snowflake for Asset Management?</a:t>
            </a:r>
            <a:endParaRPr>
              <a:latin typeface="Montserrat"/>
              <a:ea typeface="Montserrat"/>
              <a:cs typeface="Montserrat"/>
              <a:sym typeface="Montserrat"/>
            </a:endParaRPr>
          </a:p>
        </p:txBody>
      </p:sp>
      <p:sp>
        <p:nvSpPr>
          <p:cNvPr id="1938" name="Google Shape;1938;p223"/>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939" name="Google Shape;1939;p223"/>
          <p:cNvSpPr txBox="1"/>
          <p:nvPr/>
        </p:nvSpPr>
        <p:spPr>
          <a:xfrm>
            <a:off x="557325" y="2532425"/>
            <a:ext cx="1680900" cy="2138100"/>
          </a:xfrm>
          <a:prstGeom prst="rect">
            <a:avLst/>
          </a:prstGeom>
          <a:noFill/>
          <a:ln>
            <a:noFill/>
          </a:ln>
        </p:spPr>
        <p:txBody>
          <a:bodyPr anchorCtr="0" anchor="t" bIns="91425" lIns="45700" spcFirstLastPara="1" rIns="45700" wrap="square" tIns="91425">
            <a:spAutoFit/>
          </a:bodyPr>
          <a:lstStyle/>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Single Data Platform</a:t>
            </a:r>
            <a:endParaRPr sz="1100">
              <a:solidFill>
                <a:srgbClr val="5B5B5B"/>
              </a:solidFill>
              <a:latin typeface="Montserrat"/>
              <a:ea typeface="Montserrat"/>
              <a:cs typeface="Montserrat"/>
              <a:sym typeface="Montserrat"/>
            </a:endParaRPr>
          </a:p>
          <a:p>
            <a:pPr indent="0" lvl="0" marL="0" rtl="0" algn="ctr">
              <a:lnSpc>
                <a:spcPct val="115000"/>
              </a:lnSpc>
              <a:spcBef>
                <a:spcPts val="1200"/>
              </a:spcBef>
              <a:spcAft>
                <a:spcPts val="300"/>
              </a:spcAft>
              <a:buNone/>
            </a:pPr>
            <a:r>
              <a:rPr lang="en" sz="1100">
                <a:solidFill>
                  <a:srgbClr val="5B5B5B"/>
                </a:solidFill>
                <a:latin typeface="Montserrat"/>
                <a:ea typeface="Montserrat"/>
                <a:cs typeface="Montserrat"/>
                <a:sym typeface="Montserrat"/>
              </a:rPr>
              <a:t>Scale multiple workloads across the business, from quant research &amp; trading to regulatory reporting, with a single copy of all your data </a:t>
            </a:r>
            <a:endParaRPr sz="1100">
              <a:solidFill>
                <a:srgbClr val="5B5B5B"/>
              </a:solidFill>
              <a:latin typeface="Montserrat"/>
              <a:ea typeface="Montserrat"/>
              <a:cs typeface="Montserrat"/>
              <a:sym typeface="Montserrat"/>
            </a:endParaRPr>
          </a:p>
        </p:txBody>
      </p:sp>
      <p:sp>
        <p:nvSpPr>
          <p:cNvPr id="1940" name="Google Shape;1940;p223"/>
          <p:cNvSpPr txBox="1"/>
          <p:nvPr/>
        </p:nvSpPr>
        <p:spPr>
          <a:xfrm>
            <a:off x="2563623" y="2532425"/>
            <a:ext cx="1871100" cy="1943400"/>
          </a:xfrm>
          <a:prstGeom prst="rect">
            <a:avLst/>
          </a:prstGeom>
          <a:noFill/>
          <a:ln>
            <a:noFill/>
          </a:ln>
        </p:spPr>
        <p:txBody>
          <a:bodyPr anchorCtr="0" anchor="t" bIns="91425" lIns="45700" spcFirstLastPara="1" rIns="45700" wrap="square" tIns="91425">
            <a:spAutoFit/>
          </a:bodyPr>
          <a:lstStyle/>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Data Access &amp;</a:t>
            </a:r>
            <a:endParaRPr b="1" sz="15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Collaboration</a:t>
            </a:r>
            <a:endParaRPr sz="1100">
              <a:solidFill>
                <a:srgbClr val="5B5B5B"/>
              </a:solidFill>
              <a:latin typeface="Montserrat"/>
              <a:ea typeface="Montserrat"/>
              <a:cs typeface="Montserrat"/>
              <a:sym typeface="Montserrat"/>
            </a:endParaRPr>
          </a:p>
          <a:p>
            <a:pPr indent="0" lvl="0" marL="0" rtl="0" algn="ctr">
              <a:lnSpc>
                <a:spcPct val="115000"/>
              </a:lnSpc>
              <a:spcBef>
                <a:spcPts val="1200"/>
              </a:spcBef>
              <a:spcAft>
                <a:spcPts val="300"/>
              </a:spcAft>
              <a:buNone/>
            </a:pPr>
            <a:r>
              <a:rPr lang="en" sz="1100">
                <a:solidFill>
                  <a:srgbClr val="5B5B5B"/>
                </a:solidFill>
                <a:latin typeface="Montserrat"/>
                <a:ea typeface="Montserrat"/>
                <a:cs typeface="Montserrat"/>
                <a:sym typeface="Montserrat"/>
              </a:rPr>
              <a:t>Enables secure &amp; shared data ecosystems facilitating collaborative investment insights and strategy development across firms, partners</a:t>
            </a:r>
            <a:endParaRPr sz="1100">
              <a:solidFill>
                <a:srgbClr val="5B5B5B"/>
              </a:solidFill>
              <a:latin typeface="Montserrat"/>
              <a:ea typeface="Montserrat"/>
              <a:cs typeface="Montserrat"/>
              <a:sym typeface="Montserrat"/>
            </a:endParaRPr>
          </a:p>
        </p:txBody>
      </p:sp>
      <p:sp>
        <p:nvSpPr>
          <p:cNvPr id="1941" name="Google Shape;1941;p223"/>
          <p:cNvSpPr txBox="1"/>
          <p:nvPr/>
        </p:nvSpPr>
        <p:spPr>
          <a:xfrm>
            <a:off x="4759921" y="2532425"/>
            <a:ext cx="1871100" cy="1943400"/>
          </a:xfrm>
          <a:prstGeom prst="rect">
            <a:avLst/>
          </a:prstGeom>
          <a:noFill/>
          <a:ln>
            <a:noFill/>
          </a:ln>
        </p:spPr>
        <p:txBody>
          <a:bodyPr anchorCtr="0" anchor="t" bIns="91425" lIns="45700" spcFirstLastPara="1" rIns="45700" wrap="square" tIns="91425">
            <a:spAutoFit/>
          </a:bodyPr>
          <a:lstStyle/>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Security &amp; Governance</a:t>
            </a:r>
            <a:endParaRPr sz="1100">
              <a:solidFill>
                <a:srgbClr val="5B5B5B"/>
              </a:solidFill>
              <a:latin typeface="Montserrat"/>
              <a:ea typeface="Montserrat"/>
              <a:cs typeface="Montserrat"/>
              <a:sym typeface="Montserrat"/>
            </a:endParaRPr>
          </a:p>
          <a:p>
            <a:pPr indent="0" lvl="0" marL="0" rtl="0" algn="ctr">
              <a:lnSpc>
                <a:spcPct val="115000"/>
              </a:lnSpc>
              <a:spcBef>
                <a:spcPts val="1200"/>
              </a:spcBef>
              <a:spcAft>
                <a:spcPts val="300"/>
              </a:spcAft>
              <a:buNone/>
            </a:pPr>
            <a:r>
              <a:rPr lang="en" sz="1100">
                <a:solidFill>
                  <a:srgbClr val="5B5B5B"/>
                </a:solidFill>
                <a:latin typeface="Montserrat"/>
                <a:ea typeface="Montserrat"/>
                <a:cs typeface="Montserrat"/>
                <a:sym typeface="Montserrat"/>
              </a:rPr>
              <a:t>Protect, store, and access all </a:t>
            </a:r>
            <a:r>
              <a:rPr lang="en" sz="1100">
                <a:solidFill>
                  <a:srgbClr val="5B5B5B"/>
                </a:solidFill>
                <a:latin typeface="Montserrat"/>
                <a:ea typeface="Montserrat"/>
                <a:cs typeface="Montserrat"/>
                <a:sym typeface="Montserrat"/>
              </a:rPr>
              <a:t>portfolio</a:t>
            </a:r>
            <a:r>
              <a:rPr lang="en" sz="1100">
                <a:solidFill>
                  <a:srgbClr val="5B5B5B"/>
                </a:solidFill>
                <a:latin typeface="Montserrat"/>
                <a:ea typeface="Montserrat"/>
                <a:cs typeface="Montserrat"/>
                <a:sym typeface="Montserrat"/>
              </a:rPr>
              <a:t>, reference, market, and risk data with strict controls that meet compliance &amp; risk needs</a:t>
            </a:r>
            <a:endParaRPr sz="1100">
              <a:solidFill>
                <a:srgbClr val="5B5B5B"/>
              </a:solidFill>
              <a:latin typeface="Montserrat"/>
              <a:ea typeface="Montserrat"/>
              <a:cs typeface="Montserrat"/>
              <a:sym typeface="Montserrat"/>
            </a:endParaRPr>
          </a:p>
        </p:txBody>
      </p:sp>
      <p:grpSp>
        <p:nvGrpSpPr>
          <p:cNvPr id="1942" name="Google Shape;1942;p223"/>
          <p:cNvGrpSpPr/>
          <p:nvPr/>
        </p:nvGrpSpPr>
        <p:grpSpPr>
          <a:xfrm>
            <a:off x="991843" y="1566129"/>
            <a:ext cx="784465" cy="879270"/>
            <a:chOff x="4445000" y="2432050"/>
            <a:chExt cx="250612" cy="280890"/>
          </a:xfrm>
        </p:grpSpPr>
        <p:sp>
          <p:nvSpPr>
            <p:cNvPr id="1943" name="Google Shape;1943;p223"/>
            <p:cNvSpPr/>
            <p:nvPr/>
          </p:nvSpPr>
          <p:spPr>
            <a:xfrm>
              <a:off x="4487736" y="2477219"/>
              <a:ext cx="166403" cy="188688"/>
            </a:xfrm>
            <a:custGeom>
              <a:rect b="b" l="l" r="r" t="t"/>
              <a:pathLst>
                <a:path extrusionOk="0" h="188688" w="166403">
                  <a:moveTo>
                    <a:pt x="163097" y="132715"/>
                  </a:moveTo>
                  <a:lnTo>
                    <a:pt x="151620" y="126103"/>
                  </a:lnTo>
                  <a:cubicBezTo>
                    <a:pt x="156282" y="116221"/>
                    <a:pt x="158660" y="105435"/>
                    <a:pt x="158582" y="94530"/>
                  </a:cubicBezTo>
                  <a:cubicBezTo>
                    <a:pt x="158584" y="83062"/>
                    <a:pt x="155912" y="71747"/>
                    <a:pt x="150774" y="61468"/>
                  </a:cubicBezTo>
                  <a:lnTo>
                    <a:pt x="162533" y="54762"/>
                  </a:lnTo>
                  <a:cubicBezTo>
                    <a:pt x="165503" y="52966"/>
                    <a:pt x="166440" y="49125"/>
                    <a:pt x="164624" y="46184"/>
                  </a:cubicBezTo>
                  <a:cubicBezTo>
                    <a:pt x="162873" y="43346"/>
                    <a:pt x="159180" y="42367"/>
                    <a:pt x="156230" y="43959"/>
                  </a:cubicBezTo>
                  <a:lnTo>
                    <a:pt x="144283" y="50758"/>
                  </a:lnTo>
                  <a:cubicBezTo>
                    <a:pt x="131250" y="33022"/>
                    <a:pt x="111048" y="21798"/>
                    <a:pt x="88967" y="20024"/>
                  </a:cubicBezTo>
                  <a:lnTo>
                    <a:pt x="88967" y="6240"/>
                  </a:lnTo>
                  <a:cubicBezTo>
                    <a:pt x="88967" y="2794"/>
                    <a:pt x="86145" y="0"/>
                    <a:pt x="82664" y="0"/>
                  </a:cubicBezTo>
                  <a:cubicBezTo>
                    <a:pt x="79183" y="0"/>
                    <a:pt x="76361" y="2794"/>
                    <a:pt x="76361" y="6240"/>
                  </a:cubicBezTo>
                  <a:lnTo>
                    <a:pt x="76361" y="20024"/>
                  </a:lnTo>
                  <a:cubicBezTo>
                    <a:pt x="53987" y="21911"/>
                    <a:pt x="33632" y="33592"/>
                    <a:pt x="20857" y="51875"/>
                  </a:cubicBezTo>
                  <a:lnTo>
                    <a:pt x="9475" y="45449"/>
                  </a:lnTo>
                  <a:cubicBezTo>
                    <a:pt x="6478" y="43696"/>
                    <a:pt x="2612" y="44680"/>
                    <a:pt x="842" y="47647"/>
                  </a:cubicBezTo>
                  <a:cubicBezTo>
                    <a:pt x="834" y="47660"/>
                    <a:pt x="827" y="47672"/>
                    <a:pt x="820" y="47684"/>
                  </a:cubicBezTo>
                  <a:cubicBezTo>
                    <a:pt x="-889" y="50697"/>
                    <a:pt x="158" y="54510"/>
                    <a:pt x="3172" y="56253"/>
                  </a:cubicBezTo>
                  <a:lnTo>
                    <a:pt x="14837" y="62865"/>
                  </a:lnTo>
                  <a:cubicBezTo>
                    <a:pt x="4931" y="83543"/>
                    <a:pt x="5174" y="107580"/>
                    <a:pt x="15495" y="128058"/>
                  </a:cubicBezTo>
                  <a:lnTo>
                    <a:pt x="4300" y="134671"/>
                  </a:lnTo>
                  <a:cubicBezTo>
                    <a:pt x="1287" y="136396"/>
                    <a:pt x="257" y="140213"/>
                    <a:pt x="1999" y="143196"/>
                  </a:cubicBezTo>
                  <a:cubicBezTo>
                    <a:pt x="3133" y="145138"/>
                    <a:pt x="5233" y="146328"/>
                    <a:pt x="7499" y="146312"/>
                  </a:cubicBezTo>
                  <a:cubicBezTo>
                    <a:pt x="8590" y="146308"/>
                    <a:pt x="9661" y="146019"/>
                    <a:pt x="10603" y="145474"/>
                  </a:cubicBezTo>
                  <a:lnTo>
                    <a:pt x="22551" y="138676"/>
                  </a:lnTo>
                  <a:cubicBezTo>
                    <a:pt x="35318" y="156042"/>
                    <a:pt x="55035" y="167109"/>
                    <a:pt x="76643" y="169037"/>
                  </a:cubicBezTo>
                  <a:lnTo>
                    <a:pt x="76643" y="182448"/>
                  </a:lnTo>
                  <a:cubicBezTo>
                    <a:pt x="76643" y="185894"/>
                    <a:pt x="79466" y="188688"/>
                    <a:pt x="82946" y="188688"/>
                  </a:cubicBezTo>
                  <a:cubicBezTo>
                    <a:pt x="86427" y="188688"/>
                    <a:pt x="89249" y="185894"/>
                    <a:pt x="89249" y="182448"/>
                  </a:cubicBezTo>
                  <a:lnTo>
                    <a:pt x="89249" y="169037"/>
                  </a:lnTo>
                  <a:cubicBezTo>
                    <a:pt x="112046" y="167311"/>
                    <a:pt x="132814" y="155421"/>
                    <a:pt x="145694" y="136720"/>
                  </a:cubicBezTo>
                  <a:lnTo>
                    <a:pt x="157077" y="143239"/>
                  </a:lnTo>
                  <a:cubicBezTo>
                    <a:pt x="158034" y="143829"/>
                    <a:pt x="159148" y="144120"/>
                    <a:pt x="160275" y="144077"/>
                  </a:cubicBezTo>
                  <a:cubicBezTo>
                    <a:pt x="162511" y="144067"/>
                    <a:pt x="164580" y="142902"/>
                    <a:pt x="165732" y="141004"/>
                  </a:cubicBezTo>
                  <a:cubicBezTo>
                    <a:pt x="167260" y="137990"/>
                    <a:pt x="166094" y="134320"/>
                    <a:pt x="163097" y="132715"/>
                  </a:cubicBezTo>
                  <a:close/>
                  <a:moveTo>
                    <a:pt x="83135" y="157023"/>
                  </a:moveTo>
                  <a:cubicBezTo>
                    <a:pt x="48376" y="157054"/>
                    <a:pt x="20173" y="129185"/>
                    <a:pt x="20140" y="94774"/>
                  </a:cubicBezTo>
                  <a:cubicBezTo>
                    <a:pt x="20130" y="83946"/>
                    <a:pt x="22971" y="73301"/>
                    <a:pt x="28383" y="63889"/>
                  </a:cubicBezTo>
                  <a:lnTo>
                    <a:pt x="28383" y="63889"/>
                  </a:lnTo>
                  <a:lnTo>
                    <a:pt x="28383" y="63889"/>
                  </a:lnTo>
                  <a:cubicBezTo>
                    <a:pt x="46485" y="34513"/>
                    <a:pt x="85214" y="25226"/>
                    <a:pt x="114886" y="43146"/>
                  </a:cubicBezTo>
                  <a:cubicBezTo>
                    <a:pt x="143381" y="60355"/>
                    <a:pt x="153350" y="96593"/>
                    <a:pt x="137603" y="125730"/>
                  </a:cubicBezTo>
                  <a:cubicBezTo>
                    <a:pt x="137564" y="125883"/>
                    <a:pt x="137564" y="126043"/>
                    <a:pt x="137603" y="126196"/>
                  </a:cubicBezTo>
                  <a:lnTo>
                    <a:pt x="137603" y="126754"/>
                  </a:lnTo>
                  <a:cubicBezTo>
                    <a:pt x="126142" y="145681"/>
                    <a:pt x="105424" y="157194"/>
                    <a:pt x="83135" y="15702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4" name="Google Shape;1944;p223"/>
            <p:cNvSpPr/>
            <p:nvPr/>
          </p:nvSpPr>
          <p:spPr>
            <a:xfrm>
              <a:off x="4550268" y="2432050"/>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852"/>
                  </a:moveTo>
                  <a:cubicBezTo>
                    <a:pt x="25018" y="12852"/>
                    <a:pt x="28599" y="16397"/>
                    <a:pt x="28599" y="20769"/>
                  </a:cubicBezTo>
                  <a:cubicBezTo>
                    <a:pt x="28650" y="25192"/>
                    <a:pt x="25070" y="28819"/>
                    <a:pt x="20602" y="28870"/>
                  </a:cubicBezTo>
                  <a:cubicBezTo>
                    <a:pt x="16135" y="28921"/>
                    <a:pt x="12470" y="25377"/>
                    <a:pt x="12419" y="20954"/>
                  </a:cubicBezTo>
                  <a:cubicBezTo>
                    <a:pt x="12367" y="16531"/>
                    <a:pt x="15947" y="12904"/>
                    <a:pt x="20415" y="12852"/>
                  </a:cubicBezTo>
                  <a:cubicBezTo>
                    <a:pt x="20477" y="12852"/>
                    <a:pt x="20540" y="12852"/>
                    <a:pt x="20602" y="1285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5" name="Google Shape;1945;p223"/>
            <p:cNvSpPr/>
            <p:nvPr/>
          </p:nvSpPr>
          <p:spPr>
            <a:xfrm>
              <a:off x="4445000" y="2492120"/>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5"/>
                    <a:pt x="12606" y="24784"/>
                    <a:pt x="12606" y="20396"/>
                  </a:cubicBezTo>
                  <a:cubicBezTo>
                    <a:pt x="12606" y="16024"/>
                    <a:pt x="16186" y="12480"/>
                    <a:pt x="20602" y="12480"/>
                  </a:cubicBezTo>
                  <a:cubicBezTo>
                    <a:pt x="25044" y="12004"/>
                    <a:pt x="29036" y="15183"/>
                    <a:pt x="29517" y="19580"/>
                  </a:cubicBezTo>
                  <a:cubicBezTo>
                    <a:pt x="29998" y="23978"/>
                    <a:pt x="26787" y="27929"/>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6" name="Google Shape;1946;p223"/>
            <p:cNvSpPr/>
            <p:nvPr/>
          </p:nvSpPr>
          <p:spPr>
            <a:xfrm>
              <a:off x="4445000"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4"/>
                    <a:pt x="12606" y="24784"/>
                    <a:pt x="12606" y="20396"/>
                  </a:cubicBezTo>
                  <a:cubicBezTo>
                    <a:pt x="12606" y="16025"/>
                    <a:pt x="16186" y="12480"/>
                    <a:pt x="20602" y="12480"/>
                  </a:cubicBezTo>
                  <a:cubicBezTo>
                    <a:pt x="25044" y="12004"/>
                    <a:pt x="29036" y="15183"/>
                    <a:pt x="29517" y="19580"/>
                  </a:cubicBezTo>
                  <a:cubicBezTo>
                    <a:pt x="29998" y="23978"/>
                    <a:pt x="26787" y="27930"/>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7" name="Google Shape;1947;p223"/>
            <p:cNvSpPr/>
            <p:nvPr/>
          </p:nvSpPr>
          <p:spPr>
            <a:xfrm>
              <a:off x="4654408" y="2492586"/>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387"/>
                  </a:moveTo>
                  <a:cubicBezTo>
                    <a:pt x="25044" y="11910"/>
                    <a:pt x="29036" y="15089"/>
                    <a:pt x="29517" y="19487"/>
                  </a:cubicBezTo>
                  <a:cubicBezTo>
                    <a:pt x="29997" y="23885"/>
                    <a:pt x="26787" y="27836"/>
                    <a:pt x="22344" y="28313"/>
                  </a:cubicBezTo>
                  <a:cubicBezTo>
                    <a:pt x="21766" y="28375"/>
                    <a:pt x="21182" y="28375"/>
                    <a:pt x="20602" y="28313"/>
                  </a:cubicBezTo>
                  <a:cubicBezTo>
                    <a:pt x="16186" y="28313"/>
                    <a:pt x="12606" y="24768"/>
                    <a:pt x="12606" y="20396"/>
                  </a:cubicBezTo>
                  <a:cubicBezTo>
                    <a:pt x="12606" y="16009"/>
                    <a:pt x="16170" y="12438"/>
                    <a:pt x="20602" y="1238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8" name="Google Shape;1948;p223"/>
            <p:cNvSpPr/>
            <p:nvPr/>
          </p:nvSpPr>
          <p:spPr>
            <a:xfrm>
              <a:off x="4654408"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0" y="28354"/>
                    <a:pt x="12606" y="24784"/>
                    <a:pt x="12606" y="20396"/>
                  </a:cubicBezTo>
                  <a:cubicBezTo>
                    <a:pt x="12606" y="16025"/>
                    <a:pt x="16186" y="12480"/>
                    <a:pt x="20602" y="12480"/>
                  </a:cubicBezTo>
                  <a:cubicBezTo>
                    <a:pt x="25044" y="12004"/>
                    <a:pt x="29036" y="15183"/>
                    <a:pt x="29517" y="19580"/>
                  </a:cubicBezTo>
                  <a:cubicBezTo>
                    <a:pt x="29997" y="23978"/>
                    <a:pt x="26787" y="27930"/>
                    <a:pt x="22344" y="28406"/>
                  </a:cubicBezTo>
                  <a:cubicBezTo>
                    <a:pt x="21766" y="28468"/>
                    <a:pt x="21182"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49" name="Google Shape;1949;p223"/>
            <p:cNvSpPr/>
            <p:nvPr/>
          </p:nvSpPr>
          <p:spPr>
            <a:xfrm>
              <a:off x="4549896" y="2671961"/>
              <a:ext cx="41394" cy="40979"/>
            </a:xfrm>
            <a:custGeom>
              <a:rect b="b" l="l" r="r" t="t"/>
              <a:pathLst>
                <a:path extrusionOk="0" h="40979" w="41394">
                  <a:moveTo>
                    <a:pt x="20787" y="0"/>
                  </a:moveTo>
                  <a:cubicBezTo>
                    <a:pt x="9357" y="-49"/>
                    <a:pt x="50" y="9083"/>
                    <a:pt x="0" y="20399"/>
                  </a:cubicBezTo>
                  <a:cubicBezTo>
                    <a:pt x="-50" y="31716"/>
                    <a:pt x="9175" y="40929"/>
                    <a:pt x="20605" y="40979"/>
                  </a:cubicBezTo>
                  <a:cubicBezTo>
                    <a:pt x="31924" y="41027"/>
                    <a:pt x="41183" y="32066"/>
                    <a:pt x="41389" y="20862"/>
                  </a:cubicBezTo>
                  <a:cubicBezTo>
                    <a:pt x="41649" y="9600"/>
                    <a:pt x="32638" y="263"/>
                    <a:pt x="21263" y="6"/>
                  </a:cubicBezTo>
                  <a:cubicBezTo>
                    <a:pt x="21104" y="2"/>
                    <a:pt x="20946" y="0"/>
                    <a:pt x="20787" y="0"/>
                  </a:cubicBezTo>
                  <a:close/>
                  <a:moveTo>
                    <a:pt x="20787" y="27940"/>
                  </a:moveTo>
                  <a:cubicBezTo>
                    <a:pt x="16355" y="27889"/>
                    <a:pt x="12791" y="24318"/>
                    <a:pt x="12791" y="19931"/>
                  </a:cubicBezTo>
                  <a:cubicBezTo>
                    <a:pt x="12791" y="15559"/>
                    <a:pt x="16371" y="12014"/>
                    <a:pt x="20787" y="12014"/>
                  </a:cubicBezTo>
                  <a:cubicBezTo>
                    <a:pt x="25229" y="11538"/>
                    <a:pt x="29221" y="14717"/>
                    <a:pt x="29701" y="19115"/>
                  </a:cubicBezTo>
                  <a:cubicBezTo>
                    <a:pt x="30182" y="23513"/>
                    <a:pt x="26971" y="27464"/>
                    <a:pt x="22529" y="27940"/>
                  </a:cubicBezTo>
                  <a:cubicBezTo>
                    <a:pt x="21950" y="28003"/>
                    <a:pt x="21366" y="28003"/>
                    <a:pt x="20787" y="279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0" name="Google Shape;1950;p223"/>
            <p:cNvSpPr/>
            <p:nvPr/>
          </p:nvSpPr>
          <p:spPr>
            <a:xfrm>
              <a:off x="4599107" y="2460409"/>
              <a:ext cx="51210" cy="36927"/>
            </a:xfrm>
            <a:custGeom>
              <a:rect b="b" l="l" r="r" t="t"/>
              <a:pathLst>
                <a:path extrusionOk="0" h="36927" w="51210">
                  <a:moveTo>
                    <a:pt x="2902" y="11502"/>
                  </a:moveTo>
                  <a:lnTo>
                    <a:pt x="41473" y="35903"/>
                  </a:lnTo>
                  <a:cubicBezTo>
                    <a:pt x="42490" y="36535"/>
                    <a:pt x="43659" y="36889"/>
                    <a:pt x="44859" y="36927"/>
                  </a:cubicBezTo>
                  <a:cubicBezTo>
                    <a:pt x="47025" y="36925"/>
                    <a:pt x="49043" y="35839"/>
                    <a:pt x="50222" y="34040"/>
                  </a:cubicBezTo>
                  <a:cubicBezTo>
                    <a:pt x="52078" y="31186"/>
                    <a:pt x="51246" y="27382"/>
                    <a:pt x="48363" y="25544"/>
                  </a:cubicBezTo>
                  <a:cubicBezTo>
                    <a:pt x="48324" y="25519"/>
                    <a:pt x="48285" y="25495"/>
                    <a:pt x="48246" y="25472"/>
                  </a:cubicBezTo>
                  <a:lnTo>
                    <a:pt x="9676" y="978"/>
                  </a:lnTo>
                  <a:cubicBezTo>
                    <a:pt x="6733" y="-860"/>
                    <a:pt x="2846" y="-33"/>
                    <a:pt x="927" y="2840"/>
                  </a:cubicBezTo>
                  <a:cubicBezTo>
                    <a:pt x="-860" y="5786"/>
                    <a:pt x="10" y="9602"/>
                    <a:pt x="2902" y="1150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1" name="Google Shape;1951;p223"/>
            <p:cNvSpPr/>
            <p:nvPr/>
          </p:nvSpPr>
          <p:spPr>
            <a:xfrm>
              <a:off x="4491585" y="2460380"/>
              <a:ext cx="51428" cy="36865"/>
            </a:xfrm>
            <a:custGeom>
              <a:rect b="b" l="l" r="r" t="t"/>
              <a:pathLst>
                <a:path extrusionOk="0" h="36865" w="51428">
                  <a:moveTo>
                    <a:pt x="6285" y="36863"/>
                  </a:moveTo>
                  <a:cubicBezTo>
                    <a:pt x="7542" y="36902"/>
                    <a:pt x="8784" y="36578"/>
                    <a:pt x="9859" y="35931"/>
                  </a:cubicBezTo>
                  <a:lnTo>
                    <a:pt x="48524" y="11530"/>
                  </a:lnTo>
                  <a:cubicBezTo>
                    <a:pt x="51455" y="9672"/>
                    <a:pt x="52309" y="5812"/>
                    <a:pt x="50433" y="2910"/>
                  </a:cubicBezTo>
                  <a:cubicBezTo>
                    <a:pt x="50423" y="2896"/>
                    <a:pt x="50415" y="2883"/>
                    <a:pt x="50405" y="2869"/>
                  </a:cubicBezTo>
                  <a:cubicBezTo>
                    <a:pt x="48577" y="-3"/>
                    <a:pt x="44742" y="-863"/>
                    <a:pt x="41842" y="948"/>
                  </a:cubicBezTo>
                  <a:cubicBezTo>
                    <a:pt x="41811" y="967"/>
                    <a:pt x="41781" y="987"/>
                    <a:pt x="41750" y="1006"/>
                  </a:cubicBezTo>
                  <a:lnTo>
                    <a:pt x="2898" y="25500"/>
                  </a:lnTo>
                  <a:cubicBezTo>
                    <a:pt x="-3" y="27311"/>
                    <a:pt x="-871" y="31107"/>
                    <a:pt x="958" y="33978"/>
                  </a:cubicBezTo>
                  <a:cubicBezTo>
                    <a:pt x="977" y="34009"/>
                    <a:pt x="997" y="34039"/>
                    <a:pt x="1016" y="34069"/>
                  </a:cubicBezTo>
                  <a:cubicBezTo>
                    <a:pt x="2162" y="35844"/>
                    <a:pt x="4157" y="36902"/>
                    <a:pt x="6285" y="3686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2" name="Google Shape;1952;p223"/>
            <p:cNvSpPr/>
            <p:nvPr/>
          </p:nvSpPr>
          <p:spPr>
            <a:xfrm>
              <a:off x="4456382" y="2542413"/>
              <a:ext cx="12605" cy="57835"/>
            </a:xfrm>
            <a:custGeom>
              <a:rect b="b" l="l" r="r" t="t"/>
              <a:pathLst>
                <a:path extrusionOk="0" h="57835" w="12605">
                  <a:moveTo>
                    <a:pt x="12606" y="51596"/>
                  </a:moveTo>
                  <a:lnTo>
                    <a:pt x="12606" y="6240"/>
                  </a:lnTo>
                  <a:cubicBezTo>
                    <a:pt x="12606" y="2794"/>
                    <a:pt x="9784" y="0"/>
                    <a:pt x="6303" y="0"/>
                  </a:cubicBezTo>
                  <a:cubicBezTo>
                    <a:pt x="2822" y="0"/>
                    <a:pt x="0" y="2794"/>
                    <a:pt x="0" y="6240"/>
                  </a:cubicBezTo>
                  <a:lnTo>
                    <a:pt x="0" y="51596"/>
                  </a:lnTo>
                  <a:cubicBezTo>
                    <a:pt x="0" y="55042"/>
                    <a:pt x="2822" y="57836"/>
                    <a:pt x="6303" y="57836"/>
                  </a:cubicBezTo>
                  <a:cubicBezTo>
                    <a:pt x="9784" y="57836"/>
                    <a:pt x="12606" y="55042"/>
                    <a:pt x="12606" y="5159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3" name="Google Shape;1953;p223"/>
            <p:cNvSpPr/>
            <p:nvPr/>
          </p:nvSpPr>
          <p:spPr>
            <a:xfrm>
              <a:off x="4669837" y="2542413"/>
              <a:ext cx="12605" cy="57835"/>
            </a:xfrm>
            <a:custGeom>
              <a:rect b="b" l="l" r="r" t="t"/>
              <a:pathLst>
                <a:path extrusionOk="0" h="57835" w="12605">
                  <a:moveTo>
                    <a:pt x="0" y="6240"/>
                  </a:moveTo>
                  <a:lnTo>
                    <a:pt x="0" y="51596"/>
                  </a:lnTo>
                  <a:cubicBezTo>
                    <a:pt x="0" y="55042"/>
                    <a:pt x="2822" y="57836"/>
                    <a:pt x="6303" y="57836"/>
                  </a:cubicBezTo>
                  <a:cubicBezTo>
                    <a:pt x="9784" y="57836"/>
                    <a:pt x="12606" y="55042"/>
                    <a:pt x="12606" y="51596"/>
                  </a:cubicBezTo>
                  <a:lnTo>
                    <a:pt x="12606" y="6240"/>
                  </a:lnTo>
                  <a:cubicBezTo>
                    <a:pt x="12606" y="2794"/>
                    <a:pt x="9784" y="0"/>
                    <a:pt x="6303" y="0"/>
                  </a:cubicBezTo>
                  <a:cubicBezTo>
                    <a:pt x="2822" y="0"/>
                    <a:pt x="0" y="2794"/>
                    <a:pt x="0" y="62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4" name="Google Shape;1954;p223"/>
            <p:cNvSpPr/>
            <p:nvPr/>
          </p:nvSpPr>
          <p:spPr>
            <a:xfrm>
              <a:off x="4599017" y="2646625"/>
              <a:ext cx="50807" cy="36884"/>
            </a:xfrm>
            <a:custGeom>
              <a:rect b="b" l="l" r="r" t="t"/>
              <a:pathLst>
                <a:path extrusionOk="0" h="36884" w="50807">
                  <a:moveTo>
                    <a:pt x="41562" y="935"/>
                  </a:moveTo>
                  <a:lnTo>
                    <a:pt x="2898" y="25429"/>
                  </a:lnTo>
                  <a:cubicBezTo>
                    <a:pt x="-2" y="27240"/>
                    <a:pt x="-872" y="31036"/>
                    <a:pt x="958" y="33907"/>
                  </a:cubicBezTo>
                  <a:cubicBezTo>
                    <a:pt x="977" y="33938"/>
                    <a:pt x="997" y="33968"/>
                    <a:pt x="1016" y="33998"/>
                  </a:cubicBezTo>
                  <a:cubicBezTo>
                    <a:pt x="2067" y="35699"/>
                    <a:pt x="3897" y="36778"/>
                    <a:pt x="5908" y="36885"/>
                  </a:cubicBezTo>
                  <a:cubicBezTo>
                    <a:pt x="7112" y="36860"/>
                    <a:pt x="8284" y="36506"/>
                    <a:pt x="9295" y="35860"/>
                  </a:cubicBezTo>
                  <a:lnTo>
                    <a:pt x="47959" y="11459"/>
                  </a:lnTo>
                  <a:cubicBezTo>
                    <a:pt x="50871" y="9570"/>
                    <a:pt x="51684" y="5702"/>
                    <a:pt x="49775" y="2820"/>
                  </a:cubicBezTo>
                  <a:cubicBezTo>
                    <a:pt x="47902" y="-10"/>
                    <a:pt x="44092" y="-846"/>
                    <a:pt x="41186" y="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5" name="Google Shape;1955;p223"/>
            <p:cNvSpPr/>
            <p:nvPr/>
          </p:nvSpPr>
          <p:spPr>
            <a:xfrm>
              <a:off x="4491822" y="2646624"/>
              <a:ext cx="51800" cy="37265"/>
            </a:xfrm>
            <a:custGeom>
              <a:rect b="b" l="l" r="r" t="t"/>
              <a:pathLst>
                <a:path extrusionOk="0" h="37265" w="51800">
                  <a:moveTo>
                    <a:pt x="48004" y="25430"/>
                  </a:moveTo>
                  <a:lnTo>
                    <a:pt x="9622" y="936"/>
                  </a:lnTo>
                  <a:cubicBezTo>
                    <a:pt x="6662" y="-879"/>
                    <a:pt x="2777" y="26"/>
                    <a:pt x="945" y="2957"/>
                  </a:cubicBezTo>
                  <a:cubicBezTo>
                    <a:pt x="-854" y="5833"/>
                    <a:pt x="-10" y="9604"/>
                    <a:pt x="2848" y="11460"/>
                  </a:cubicBezTo>
                  <a:lnTo>
                    <a:pt x="41513" y="35861"/>
                  </a:lnTo>
                  <a:cubicBezTo>
                    <a:pt x="44210" y="38039"/>
                    <a:pt x="48181" y="37640"/>
                    <a:pt x="50381" y="34969"/>
                  </a:cubicBezTo>
                  <a:cubicBezTo>
                    <a:pt x="52582" y="32299"/>
                    <a:pt x="52178" y="28368"/>
                    <a:pt x="49481" y="26191"/>
                  </a:cubicBezTo>
                  <a:cubicBezTo>
                    <a:pt x="49113" y="25892"/>
                    <a:pt x="48712" y="25637"/>
                    <a:pt x="48286" y="2543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56" name="Google Shape;1956;p223"/>
            <p:cNvSpPr/>
            <p:nvPr/>
          </p:nvSpPr>
          <p:spPr>
            <a:xfrm>
              <a:off x="4531413" y="2532074"/>
              <a:ext cx="79965" cy="79630"/>
            </a:xfrm>
            <a:custGeom>
              <a:rect b="b" l="l" r="r" t="t"/>
              <a:pathLst>
                <a:path extrusionOk="0" h="79630" w="79965">
                  <a:moveTo>
                    <a:pt x="70220" y="67616"/>
                  </a:moveTo>
                  <a:cubicBezTo>
                    <a:pt x="68868" y="69929"/>
                    <a:pt x="65880" y="70721"/>
                    <a:pt x="63541" y="69385"/>
                  </a:cubicBezTo>
                  <a:lnTo>
                    <a:pt x="54134" y="63983"/>
                  </a:lnTo>
                  <a:lnTo>
                    <a:pt x="54134" y="74787"/>
                  </a:lnTo>
                  <a:cubicBezTo>
                    <a:pt x="53986" y="77471"/>
                    <a:pt x="51768" y="79585"/>
                    <a:pt x="49054" y="79630"/>
                  </a:cubicBezTo>
                  <a:cubicBezTo>
                    <a:pt x="46300" y="79682"/>
                    <a:pt x="44026" y="77514"/>
                    <a:pt x="43974" y="74789"/>
                  </a:cubicBezTo>
                  <a:cubicBezTo>
                    <a:pt x="43974" y="74788"/>
                    <a:pt x="43974" y="74788"/>
                    <a:pt x="43974" y="74787"/>
                  </a:cubicBezTo>
                  <a:lnTo>
                    <a:pt x="43974" y="55136"/>
                  </a:lnTo>
                  <a:cubicBezTo>
                    <a:pt x="43868" y="52412"/>
                    <a:pt x="46013" y="50119"/>
                    <a:pt x="48764" y="50013"/>
                  </a:cubicBezTo>
                  <a:cubicBezTo>
                    <a:pt x="48767" y="50013"/>
                    <a:pt x="48768" y="50013"/>
                    <a:pt x="48771" y="50013"/>
                  </a:cubicBezTo>
                  <a:cubicBezTo>
                    <a:pt x="49735" y="50065"/>
                    <a:pt x="50685" y="50253"/>
                    <a:pt x="51594" y="50572"/>
                  </a:cubicBezTo>
                  <a:lnTo>
                    <a:pt x="68245" y="59886"/>
                  </a:lnTo>
                  <a:cubicBezTo>
                    <a:pt x="70820" y="60986"/>
                    <a:pt x="72007" y="63947"/>
                    <a:pt x="70894" y="66496"/>
                  </a:cubicBezTo>
                  <a:cubicBezTo>
                    <a:pt x="70720" y="66897"/>
                    <a:pt x="70493" y="67273"/>
                    <a:pt x="70220" y="67616"/>
                  </a:cubicBezTo>
                  <a:close/>
                  <a:moveTo>
                    <a:pt x="43409" y="39676"/>
                  </a:moveTo>
                  <a:cubicBezTo>
                    <a:pt x="43409" y="39676"/>
                    <a:pt x="43409" y="40328"/>
                    <a:pt x="42751" y="40607"/>
                  </a:cubicBezTo>
                  <a:lnTo>
                    <a:pt x="40869" y="42749"/>
                  </a:lnTo>
                  <a:cubicBezTo>
                    <a:pt x="40869" y="42749"/>
                    <a:pt x="40211" y="42749"/>
                    <a:pt x="39928" y="42749"/>
                  </a:cubicBezTo>
                  <a:cubicBezTo>
                    <a:pt x="39646" y="42749"/>
                    <a:pt x="39270" y="42749"/>
                    <a:pt x="38988" y="42749"/>
                  </a:cubicBezTo>
                  <a:lnTo>
                    <a:pt x="37012" y="40607"/>
                  </a:lnTo>
                  <a:cubicBezTo>
                    <a:pt x="37012" y="40607"/>
                    <a:pt x="37012" y="40048"/>
                    <a:pt x="37012" y="39676"/>
                  </a:cubicBezTo>
                  <a:cubicBezTo>
                    <a:pt x="36892" y="39409"/>
                    <a:pt x="36892" y="39104"/>
                    <a:pt x="37012" y="38837"/>
                  </a:cubicBezTo>
                  <a:lnTo>
                    <a:pt x="38988" y="36975"/>
                  </a:lnTo>
                  <a:cubicBezTo>
                    <a:pt x="39286" y="36839"/>
                    <a:pt x="39630" y="36839"/>
                    <a:pt x="39928" y="36975"/>
                  </a:cubicBezTo>
                  <a:cubicBezTo>
                    <a:pt x="40231" y="36860"/>
                    <a:pt x="40566" y="36860"/>
                    <a:pt x="40869" y="36975"/>
                  </a:cubicBezTo>
                  <a:lnTo>
                    <a:pt x="42751" y="38837"/>
                  </a:lnTo>
                  <a:cubicBezTo>
                    <a:pt x="42751" y="38837"/>
                    <a:pt x="43409" y="39117"/>
                    <a:pt x="43409" y="39676"/>
                  </a:cubicBezTo>
                  <a:close/>
                  <a:moveTo>
                    <a:pt x="49336" y="40886"/>
                  </a:moveTo>
                  <a:lnTo>
                    <a:pt x="49336" y="38837"/>
                  </a:lnTo>
                  <a:cubicBezTo>
                    <a:pt x="49336" y="38837"/>
                    <a:pt x="49336" y="38186"/>
                    <a:pt x="49336" y="37906"/>
                  </a:cubicBezTo>
                  <a:lnTo>
                    <a:pt x="41810" y="30362"/>
                  </a:lnTo>
                  <a:lnTo>
                    <a:pt x="41151" y="30362"/>
                  </a:lnTo>
                  <a:lnTo>
                    <a:pt x="38988" y="30362"/>
                  </a:lnTo>
                  <a:cubicBezTo>
                    <a:pt x="38689" y="30226"/>
                    <a:pt x="38345" y="30226"/>
                    <a:pt x="38047" y="30362"/>
                  </a:cubicBezTo>
                  <a:lnTo>
                    <a:pt x="31085" y="37254"/>
                  </a:lnTo>
                  <a:cubicBezTo>
                    <a:pt x="30935" y="37547"/>
                    <a:pt x="30935" y="37893"/>
                    <a:pt x="31085" y="38186"/>
                  </a:cubicBezTo>
                  <a:lnTo>
                    <a:pt x="31085" y="40234"/>
                  </a:lnTo>
                  <a:cubicBezTo>
                    <a:pt x="30917" y="40522"/>
                    <a:pt x="30917" y="40878"/>
                    <a:pt x="31085" y="41166"/>
                  </a:cubicBezTo>
                  <a:lnTo>
                    <a:pt x="38047" y="48058"/>
                  </a:lnTo>
                  <a:cubicBezTo>
                    <a:pt x="38047" y="48058"/>
                    <a:pt x="38611" y="48058"/>
                    <a:pt x="38988" y="48058"/>
                  </a:cubicBezTo>
                  <a:lnTo>
                    <a:pt x="41151" y="48058"/>
                  </a:lnTo>
                  <a:lnTo>
                    <a:pt x="41810" y="48058"/>
                  </a:lnTo>
                  <a:lnTo>
                    <a:pt x="49054" y="41166"/>
                  </a:lnTo>
                  <a:cubicBezTo>
                    <a:pt x="49054" y="41166"/>
                    <a:pt x="49336" y="40980"/>
                    <a:pt x="49336" y="40607"/>
                  </a:cubicBezTo>
                  <a:close/>
                  <a:moveTo>
                    <a:pt x="24406" y="44239"/>
                  </a:moveTo>
                  <a:lnTo>
                    <a:pt x="7379" y="53553"/>
                  </a:lnTo>
                  <a:cubicBezTo>
                    <a:pt x="5087" y="54869"/>
                    <a:pt x="2151" y="54098"/>
                    <a:pt x="821" y="51830"/>
                  </a:cubicBezTo>
                  <a:cubicBezTo>
                    <a:pt x="811" y="51815"/>
                    <a:pt x="802" y="51799"/>
                    <a:pt x="794" y="51783"/>
                  </a:cubicBezTo>
                  <a:cubicBezTo>
                    <a:pt x="-618" y="49748"/>
                    <a:pt x="-96" y="46965"/>
                    <a:pt x="1960" y="45567"/>
                  </a:cubicBezTo>
                  <a:cubicBezTo>
                    <a:pt x="2186" y="45414"/>
                    <a:pt x="2425" y="45281"/>
                    <a:pt x="2675" y="45171"/>
                  </a:cubicBezTo>
                  <a:lnTo>
                    <a:pt x="12082" y="39769"/>
                  </a:lnTo>
                  <a:lnTo>
                    <a:pt x="2675" y="34367"/>
                  </a:lnTo>
                  <a:cubicBezTo>
                    <a:pt x="243" y="33087"/>
                    <a:pt x="-680" y="30099"/>
                    <a:pt x="612" y="27692"/>
                  </a:cubicBezTo>
                  <a:cubicBezTo>
                    <a:pt x="669" y="27586"/>
                    <a:pt x="729" y="27483"/>
                    <a:pt x="794" y="27382"/>
                  </a:cubicBezTo>
                  <a:cubicBezTo>
                    <a:pt x="2098" y="25098"/>
                    <a:pt x="5025" y="24295"/>
                    <a:pt x="7331" y="25586"/>
                  </a:cubicBezTo>
                  <a:cubicBezTo>
                    <a:pt x="7347" y="25595"/>
                    <a:pt x="7363" y="25603"/>
                    <a:pt x="7379" y="25613"/>
                  </a:cubicBezTo>
                  <a:lnTo>
                    <a:pt x="24406" y="34926"/>
                  </a:lnTo>
                  <a:cubicBezTo>
                    <a:pt x="25566" y="35586"/>
                    <a:pt x="26387" y="36704"/>
                    <a:pt x="26664" y="37999"/>
                  </a:cubicBezTo>
                  <a:cubicBezTo>
                    <a:pt x="26793" y="38361"/>
                    <a:pt x="26793" y="38756"/>
                    <a:pt x="26664" y="39117"/>
                  </a:cubicBezTo>
                  <a:cubicBezTo>
                    <a:pt x="26799" y="39637"/>
                    <a:pt x="26799" y="40180"/>
                    <a:pt x="26664" y="40700"/>
                  </a:cubicBezTo>
                  <a:cubicBezTo>
                    <a:pt x="26372" y="42038"/>
                    <a:pt x="25561" y="43208"/>
                    <a:pt x="24406" y="43960"/>
                  </a:cubicBezTo>
                  <a:close/>
                  <a:moveTo>
                    <a:pt x="35883" y="54763"/>
                  </a:moveTo>
                  <a:lnTo>
                    <a:pt x="35883" y="74042"/>
                  </a:lnTo>
                  <a:cubicBezTo>
                    <a:pt x="35783" y="76711"/>
                    <a:pt x="33594" y="78837"/>
                    <a:pt x="30897" y="78885"/>
                  </a:cubicBezTo>
                  <a:cubicBezTo>
                    <a:pt x="28144" y="78937"/>
                    <a:pt x="25870" y="76769"/>
                    <a:pt x="25817" y="74044"/>
                  </a:cubicBezTo>
                  <a:cubicBezTo>
                    <a:pt x="25817" y="74043"/>
                    <a:pt x="25817" y="74043"/>
                    <a:pt x="25817" y="74042"/>
                  </a:cubicBezTo>
                  <a:lnTo>
                    <a:pt x="25817" y="63238"/>
                  </a:lnTo>
                  <a:lnTo>
                    <a:pt x="16410" y="68640"/>
                  </a:lnTo>
                  <a:cubicBezTo>
                    <a:pt x="14129" y="70167"/>
                    <a:pt x="11029" y="69574"/>
                    <a:pt x="9487" y="67316"/>
                  </a:cubicBezTo>
                  <a:cubicBezTo>
                    <a:pt x="7944" y="65057"/>
                    <a:pt x="8543" y="61989"/>
                    <a:pt x="10825" y="60462"/>
                  </a:cubicBezTo>
                  <a:cubicBezTo>
                    <a:pt x="10987" y="60353"/>
                    <a:pt x="11156" y="60254"/>
                    <a:pt x="11330" y="60165"/>
                  </a:cubicBezTo>
                  <a:lnTo>
                    <a:pt x="28357" y="50852"/>
                  </a:lnTo>
                  <a:cubicBezTo>
                    <a:pt x="29258" y="50505"/>
                    <a:pt x="30213" y="50316"/>
                    <a:pt x="31179" y="50293"/>
                  </a:cubicBezTo>
                  <a:cubicBezTo>
                    <a:pt x="33588" y="50560"/>
                    <a:pt x="35515" y="52392"/>
                    <a:pt x="35883" y="54763"/>
                  </a:cubicBezTo>
                  <a:close/>
                  <a:moveTo>
                    <a:pt x="43785" y="24122"/>
                  </a:moveTo>
                  <a:lnTo>
                    <a:pt x="43785" y="4844"/>
                  </a:lnTo>
                  <a:cubicBezTo>
                    <a:pt x="43837" y="2118"/>
                    <a:pt x="46111" y="-50"/>
                    <a:pt x="48863" y="1"/>
                  </a:cubicBezTo>
                  <a:cubicBezTo>
                    <a:pt x="48864" y="1"/>
                    <a:pt x="48864" y="1"/>
                    <a:pt x="48865" y="1"/>
                  </a:cubicBezTo>
                  <a:cubicBezTo>
                    <a:pt x="51579" y="46"/>
                    <a:pt x="53798" y="2160"/>
                    <a:pt x="53945" y="4844"/>
                  </a:cubicBezTo>
                  <a:lnTo>
                    <a:pt x="53945" y="15647"/>
                  </a:lnTo>
                  <a:lnTo>
                    <a:pt x="63353" y="10246"/>
                  </a:lnTo>
                  <a:cubicBezTo>
                    <a:pt x="65713" y="9104"/>
                    <a:pt x="68563" y="9859"/>
                    <a:pt x="70032" y="12015"/>
                  </a:cubicBezTo>
                  <a:cubicBezTo>
                    <a:pt x="71456" y="14408"/>
                    <a:pt x="70651" y="17491"/>
                    <a:pt x="68234" y="18901"/>
                  </a:cubicBezTo>
                  <a:cubicBezTo>
                    <a:pt x="68176" y="18935"/>
                    <a:pt x="68117" y="18968"/>
                    <a:pt x="68056" y="19000"/>
                  </a:cubicBezTo>
                  <a:lnTo>
                    <a:pt x="51405" y="28313"/>
                  </a:lnTo>
                  <a:cubicBezTo>
                    <a:pt x="50500" y="28662"/>
                    <a:pt x="49550" y="28882"/>
                    <a:pt x="48583" y="28965"/>
                  </a:cubicBezTo>
                  <a:cubicBezTo>
                    <a:pt x="46053" y="28693"/>
                    <a:pt x="44098" y="26640"/>
                    <a:pt x="43974" y="24122"/>
                  </a:cubicBezTo>
                  <a:close/>
                  <a:moveTo>
                    <a:pt x="9636" y="11736"/>
                  </a:moveTo>
                  <a:cubicBezTo>
                    <a:pt x="11128" y="9427"/>
                    <a:pt x="14168" y="8654"/>
                    <a:pt x="16598" y="9966"/>
                  </a:cubicBezTo>
                  <a:lnTo>
                    <a:pt x="26005" y="15368"/>
                  </a:lnTo>
                  <a:lnTo>
                    <a:pt x="26005" y="4844"/>
                  </a:lnTo>
                  <a:cubicBezTo>
                    <a:pt x="26057" y="2118"/>
                    <a:pt x="28331" y="-50"/>
                    <a:pt x="31083" y="1"/>
                  </a:cubicBezTo>
                  <a:cubicBezTo>
                    <a:pt x="31084" y="1"/>
                    <a:pt x="31084" y="1"/>
                    <a:pt x="31085" y="1"/>
                  </a:cubicBezTo>
                  <a:cubicBezTo>
                    <a:pt x="33734" y="52"/>
                    <a:pt x="35841" y="2219"/>
                    <a:pt x="35789" y="4842"/>
                  </a:cubicBezTo>
                  <a:cubicBezTo>
                    <a:pt x="35789" y="4843"/>
                    <a:pt x="35789" y="4843"/>
                    <a:pt x="35789" y="4844"/>
                  </a:cubicBezTo>
                  <a:lnTo>
                    <a:pt x="35789" y="24122"/>
                  </a:lnTo>
                  <a:cubicBezTo>
                    <a:pt x="35945" y="26587"/>
                    <a:pt x="34054" y="28709"/>
                    <a:pt x="31565" y="28864"/>
                  </a:cubicBezTo>
                  <a:cubicBezTo>
                    <a:pt x="31499" y="28868"/>
                    <a:pt x="31433" y="28871"/>
                    <a:pt x="31368" y="28872"/>
                  </a:cubicBezTo>
                  <a:cubicBezTo>
                    <a:pt x="30390" y="29140"/>
                    <a:pt x="29343" y="28932"/>
                    <a:pt x="28545" y="28313"/>
                  </a:cubicBezTo>
                  <a:lnTo>
                    <a:pt x="11518" y="19000"/>
                  </a:lnTo>
                  <a:cubicBezTo>
                    <a:pt x="9088" y="17955"/>
                    <a:pt x="7973" y="15156"/>
                    <a:pt x="9030" y="12751"/>
                  </a:cubicBezTo>
                  <a:cubicBezTo>
                    <a:pt x="9189" y="12389"/>
                    <a:pt x="9392" y="12048"/>
                    <a:pt x="9636" y="11736"/>
                  </a:cubicBezTo>
                  <a:close/>
                  <a:moveTo>
                    <a:pt x="77464" y="33715"/>
                  </a:moveTo>
                  <a:lnTo>
                    <a:pt x="68056" y="39117"/>
                  </a:lnTo>
                  <a:lnTo>
                    <a:pt x="77464" y="44612"/>
                  </a:lnTo>
                  <a:cubicBezTo>
                    <a:pt x="79830" y="46057"/>
                    <a:pt x="80654" y="49075"/>
                    <a:pt x="79345" y="51504"/>
                  </a:cubicBezTo>
                  <a:cubicBezTo>
                    <a:pt x="77776" y="53703"/>
                    <a:pt x="74829" y="54451"/>
                    <a:pt x="72384" y="53273"/>
                  </a:cubicBezTo>
                  <a:lnTo>
                    <a:pt x="55356" y="43960"/>
                  </a:lnTo>
                  <a:cubicBezTo>
                    <a:pt x="54367" y="43166"/>
                    <a:pt x="53592" y="42142"/>
                    <a:pt x="53099" y="40980"/>
                  </a:cubicBezTo>
                  <a:cubicBezTo>
                    <a:pt x="53099" y="40980"/>
                    <a:pt x="53099" y="40048"/>
                    <a:pt x="53099" y="39396"/>
                  </a:cubicBezTo>
                  <a:cubicBezTo>
                    <a:pt x="53099" y="38744"/>
                    <a:pt x="53099" y="38558"/>
                    <a:pt x="53099" y="38279"/>
                  </a:cubicBezTo>
                  <a:cubicBezTo>
                    <a:pt x="53588" y="37088"/>
                    <a:pt x="54363" y="36033"/>
                    <a:pt x="55356" y="35205"/>
                  </a:cubicBezTo>
                  <a:lnTo>
                    <a:pt x="72384" y="25892"/>
                  </a:lnTo>
                  <a:cubicBezTo>
                    <a:pt x="74893" y="24725"/>
                    <a:pt x="77887" y="25606"/>
                    <a:pt x="79345" y="27941"/>
                  </a:cubicBezTo>
                  <a:cubicBezTo>
                    <a:pt x="80465" y="30131"/>
                    <a:pt x="79633" y="32806"/>
                    <a:pt x="77464" y="339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1957" name="Google Shape;1957;p223"/>
          <p:cNvSpPr/>
          <p:nvPr/>
        </p:nvSpPr>
        <p:spPr>
          <a:xfrm>
            <a:off x="3194638" y="1612788"/>
            <a:ext cx="784725" cy="785946"/>
          </a:xfrm>
          <a:custGeom>
            <a:rect b="b" l="l" r="r" t="t"/>
            <a:pathLst>
              <a:path extrusionOk="0" h="296025" w="295565">
                <a:moveTo>
                  <a:pt x="147413" y="0"/>
                </a:moveTo>
                <a:cubicBezTo>
                  <a:pt x="65908" y="558"/>
                  <a:pt x="101" y="66736"/>
                  <a:pt x="1" y="148244"/>
                </a:cubicBezTo>
                <a:cubicBezTo>
                  <a:pt x="-305" y="229555"/>
                  <a:pt x="65362" y="295719"/>
                  <a:pt x="146674" y="296025"/>
                </a:cubicBezTo>
                <a:cubicBezTo>
                  <a:pt x="146828" y="296025"/>
                  <a:pt x="146982" y="296025"/>
                  <a:pt x="147136" y="296025"/>
                </a:cubicBezTo>
                <a:cubicBezTo>
                  <a:pt x="195774" y="296095"/>
                  <a:pt x="241332" y="272228"/>
                  <a:pt x="268964" y="232202"/>
                </a:cubicBezTo>
                <a:cubicBezTo>
                  <a:pt x="286331" y="207551"/>
                  <a:pt x="295625" y="178121"/>
                  <a:pt x="295565" y="147967"/>
                </a:cubicBezTo>
                <a:cubicBezTo>
                  <a:pt x="295565" y="66349"/>
                  <a:pt x="229401" y="185"/>
                  <a:pt x="147783" y="185"/>
                </a:cubicBezTo>
                <a:close/>
                <a:moveTo>
                  <a:pt x="88208" y="36945"/>
                </a:moveTo>
                <a:cubicBezTo>
                  <a:pt x="89008" y="47411"/>
                  <a:pt x="90960" y="57757"/>
                  <a:pt x="94027" y="67795"/>
                </a:cubicBezTo>
                <a:cubicBezTo>
                  <a:pt x="93276" y="68760"/>
                  <a:pt x="92597" y="69779"/>
                  <a:pt x="91995" y="70843"/>
                </a:cubicBezTo>
                <a:cubicBezTo>
                  <a:pt x="90219" y="73696"/>
                  <a:pt x="88909" y="76814"/>
                  <a:pt x="88116" y="80079"/>
                </a:cubicBezTo>
                <a:cubicBezTo>
                  <a:pt x="76284" y="76041"/>
                  <a:pt x="65041" y="70450"/>
                  <a:pt x="54680" y="63454"/>
                </a:cubicBezTo>
                <a:cubicBezTo>
                  <a:pt x="64242" y="52649"/>
                  <a:pt x="75582" y="43558"/>
                  <a:pt x="88208" y="36576"/>
                </a:cubicBezTo>
                <a:close/>
                <a:moveTo>
                  <a:pt x="89779" y="102893"/>
                </a:moveTo>
                <a:cubicBezTo>
                  <a:pt x="90381" y="104314"/>
                  <a:pt x="91060" y="105702"/>
                  <a:pt x="91811" y="107049"/>
                </a:cubicBezTo>
                <a:cubicBezTo>
                  <a:pt x="95004" y="112475"/>
                  <a:pt x="99598" y="116941"/>
                  <a:pt x="105111" y="119980"/>
                </a:cubicBezTo>
                <a:cubicBezTo>
                  <a:pt x="110308" y="123071"/>
                  <a:pt x="116244" y="124698"/>
                  <a:pt x="122291" y="124691"/>
                </a:cubicBezTo>
                <a:lnTo>
                  <a:pt x="122937" y="124691"/>
                </a:lnTo>
                <a:cubicBezTo>
                  <a:pt x="126250" y="124704"/>
                  <a:pt x="129548" y="124236"/>
                  <a:pt x="132728" y="123305"/>
                </a:cubicBezTo>
                <a:cubicBezTo>
                  <a:pt x="146323" y="135099"/>
                  <a:pt x="162585" y="143405"/>
                  <a:pt x="180110" y="147505"/>
                </a:cubicBezTo>
                <a:cubicBezTo>
                  <a:pt x="180875" y="149709"/>
                  <a:pt x="181833" y="151842"/>
                  <a:pt x="182973" y="153878"/>
                </a:cubicBezTo>
                <a:cubicBezTo>
                  <a:pt x="184213" y="156209"/>
                  <a:pt x="185733" y="158381"/>
                  <a:pt x="187499" y="160343"/>
                </a:cubicBezTo>
                <a:cubicBezTo>
                  <a:pt x="177756" y="169498"/>
                  <a:pt x="166121" y="176403"/>
                  <a:pt x="153417" y="180571"/>
                </a:cubicBezTo>
                <a:lnTo>
                  <a:pt x="152309" y="178447"/>
                </a:lnTo>
                <a:cubicBezTo>
                  <a:pt x="147898" y="170760"/>
                  <a:pt x="141522" y="164384"/>
                  <a:pt x="133836" y="159974"/>
                </a:cubicBezTo>
                <a:lnTo>
                  <a:pt x="132820" y="159420"/>
                </a:lnTo>
                <a:lnTo>
                  <a:pt x="132820" y="159420"/>
                </a:lnTo>
                <a:cubicBezTo>
                  <a:pt x="125340" y="155332"/>
                  <a:pt x="116959" y="153173"/>
                  <a:pt x="108436" y="153139"/>
                </a:cubicBezTo>
                <a:cubicBezTo>
                  <a:pt x="99475" y="153146"/>
                  <a:pt x="90676" y="155537"/>
                  <a:pt x="82944" y="160066"/>
                </a:cubicBezTo>
                <a:lnTo>
                  <a:pt x="80173" y="161636"/>
                </a:lnTo>
                <a:cubicBezTo>
                  <a:pt x="63002" y="138796"/>
                  <a:pt x="51596" y="112149"/>
                  <a:pt x="46922" y="83959"/>
                </a:cubicBezTo>
                <a:cubicBezTo>
                  <a:pt x="60246" y="92164"/>
                  <a:pt x="74679" y="98416"/>
                  <a:pt x="89779" y="102524"/>
                </a:cubicBezTo>
                <a:close/>
                <a:moveTo>
                  <a:pt x="108251" y="89131"/>
                </a:moveTo>
                <a:cubicBezTo>
                  <a:pt x="108076" y="86717"/>
                  <a:pt x="108623" y="84306"/>
                  <a:pt x="109821" y="82204"/>
                </a:cubicBezTo>
                <a:lnTo>
                  <a:pt x="110560" y="81095"/>
                </a:lnTo>
                <a:lnTo>
                  <a:pt x="110560" y="81095"/>
                </a:lnTo>
                <a:cubicBezTo>
                  <a:pt x="111776" y="79070"/>
                  <a:pt x="113453" y="77360"/>
                  <a:pt x="115456" y="76108"/>
                </a:cubicBezTo>
                <a:cubicBezTo>
                  <a:pt x="117408" y="74939"/>
                  <a:pt x="119645" y="74332"/>
                  <a:pt x="121921" y="74353"/>
                </a:cubicBezTo>
                <a:lnTo>
                  <a:pt x="122568" y="74353"/>
                </a:lnTo>
                <a:cubicBezTo>
                  <a:pt x="124965" y="74283"/>
                  <a:pt x="127335" y="74891"/>
                  <a:pt x="129403" y="76108"/>
                </a:cubicBezTo>
                <a:cubicBezTo>
                  <a:pt x="131717" y="77378"/>
                  <a:pt x="133635" y="79264"/>
                  <a:pt x="134944" y="81557"/>
                </a:cubicBezTo>
                <a:cubicBezTo>
                  <a:pt x="136196" y="83709"/>
                  <a:pt x="136775" y="86186"/>
                  <a:pt x="136607" y="88669"/>
                </a:cubicBezTo>
                <a:cubicBezTo>
                  <a:pt x="136830" y="91156"/>
                  <a:pt x="136248" y="93650"/>
                  <a:pt x="134944" y="95781"/>
                </a:cubicBezTo>
                <a:cubicBezTo>
                  <a:pt x="133808" y="97671"/>
                  <a:pt x="132262" y="99281"/>
                  <a:pt x="130419" y="100492"/>
                </a:cubicBezTo>
                <a:lnTo>
                  <a:pt x="129403" y="100492"/>
                </a:lnTo>
                <a:cubicBezTo>
                  <a:pt x="125111" y="102948"/>
                  <a:pt x="119839" y="102948"/>
                  <a:pt x="115548" y="100492"/>
                </a:cubicBezTo>
                <a:lnTo>
                  <a:pt x="114532" y="99937"/>
                </a:lnTo>
                <a:cubicBezTo>
                  <a:pt x="112710" y="98702"/>
                  <a:pt x="111168" y="97097"/>
                  <a:pt x="110006" y="95227"/>
                </a:cubicBezTo>
                <a:cubicBezTo>
                  <a:pt x="108960" y="93236"/>
                  <a:pt x="108451" y="91009"/>
                  <a:pt x="108528" y="88761"/>
                </a:cubicBezTo>
                <a:close/>
                <a:moveTo>
                  <a:pt x="107420" y="172258"/>
                </a:moveTo>
                <a:lnTo>
                  <a:pt x="107420" y="172258"/>
                </a:lnTo>
                <a:lnTo>
                  <a:pt x="107420" y="174567"/>
                </a:lnTo>
                <a:cubicBezTo>
                  <a:pt x="112580" y="174570"/>
                  <a:pt x="117647" y="175940"/>
                  <a:pt x="122106" y="178539"/>
                </a:cubicBezTo>
                <a:cubicBezTo>
                  <a:pt x="126752" y="181015"/>
                  <a:pt x="130597" y="184763"/>
                  <a:pt x="133189" y="189345"/>
                </a:cubicBezTo>
                <a:cubicBezTo>
                  <a:pt x="135826" y="193784"/>
                  <a:pt x="137168" y="198870"/>
                  <a:pt x="137069" y="204031"/>
                </a:cubicBezTo>
                <a:cubicBezTo>
                  <a:pt x="137197" y="209125"/>
                  <a:pt x="135884" y="214152"/>
                  <a:pt x="133282" y="218532"/>
                </a:cubicBezTo>
                <a:cubicBezTo>
                  <a:pt x="130800" y="223018"/>
                  <a:pt x="127123" y="226726"/>
                  <a:pt x="122660" y="229247"/>
                </a:cubicBezTo>
                <a:cubicBezTo>
                  <a:pt x="118197" y="231833"/>
                  <a:pt x="113133" y="233202"/>
                  <a:pt x="107974" y="233218"/>
                </a:cubicBezTo>
                <a:lnTo>
                  <a:pt x="107420" y="233218"/>
                </a:lnTo>
                <a:cubicBezTo>
                  <a:pt x="102357" y="233235"/>
                  <a:pt x="97382" y="231896"/>
                  <a:pt x="93011" y="229339"/>
                </a:cubicBezTo>
                <a:cubicBezTo>
                  <a:pt x="83963" y="224049"/>
                  <a:pt x="78433" y="214327"/>
                  <a:pt x="78510" y="203847"/>
                </a:cubicBezTo>
                <a:cubicBezTo>
                  <a:pt x="78440" y="198759"/>
                  <a:pt x="79749" y="193748"/>
                  <a:pt x="82297" y="189345"/>
                </a:cubicBezTo>
                <a:cubicBezTo>
                  <a:pt x="84779" y="184860"/>
                  <a:pt x="88456" y="181152"/>
                  <a:pt x="92919" y="178631"/>
                </a:cubicBezTo>
                <a:cubicBezTo>
                  <a:pt x="97382" y="176044"/>
                  <a:pt x="102446" y="174675"/>
                  <a:pt x="107605" y="174660"/>
                </a:cubicBezTo>
                <a:lnTo>
                  <a:pt x="107605" y="174660"/>
                </a:lnTo>
                <a:close/>
                <a:moveTo>
                  <a:pt x="27895" y="188237"/>
                </a:moveTo>
                <a:cubicBezTo>
                  <a:pt x="18918" y="160889"/>
                  <a:pt x="19406" y="131315"/>
                  <a:pt x="29280" y="104279"/>
                </a:cubicBezTo>
                <a:cubicBezTo>
                  <a:pt x="36020" y="130541"/>
                  <a:pt x="48162" y="155110"/>
                  <a:pt x="64933" y="176415"/>
                </a:cubicBezTo>
                <a:cubicBezTo>
                  <a:pt x="64499" y="177071"/>
                  <a:pt x="64098" y="177749"/>
                  <a:pt x="63732" y="178447"/>
                </a:cubicBezTo>
                <a:cubicBezTo>
                  <a:pt x="59209" y="186072"/>
                  <a:pt x="56876" y="194797"/>
                  <a:pt x="56989" y="203662"/>
                </a:cubicBezTo>
                <a:cubicBezTo>
                  <a:pt x="46183" y="200957"/>
                  <a:pt x="36197" y="195664"/>
                  <a:pt x="27895" y="188237"/>
                </a:cubicBezTo>
                <a:close/>
                <a:moveTo>
                  <a:pt x="147413" y="274135"/>
                </a:moveTo>
                <a:cubicBezTo>
                  <a:pt x="107340" y="273925"/>
                  <a:pt x="69701" y="254866"/>
                  <a:pt x="45813" y="222689"/>
                </a:cubicBezTo>
                <a:cubicBezTo>
                  <a:pt x="51297" y="224410"/>
                  <a:pt x="56880" y="225799"/>
                  <a:pt x="62531" y="226845"/>
                </a:cubicBezTo>
                <a:lnTo>
                  <a:pt x="63640" y="228969"/>
                </a:lnTo>
                <a:cubicBezTo>
                  <a:pt x="68014" y="236684"/>
                  <a:pt x="74398" y="243068"/>
                  <a:pt x="82112" y="247442"/>
                </a:cubicBezTo>
                <a:cubicBezTo>
                  <a:pt x="89836" y="251799"/>
                  <a:pt x="98552" y="254090"/>
                  <a:pt x="107420" y="254092"/>
                </a:cubicBezTo>
                <a:cubicBezTo>
                  <a:pt x="116330" y="254103"/>
                  <a:pt x="125088" y="251779"/>
                  <a:pt x="132820" y="247350"/>
                </a:cubicBezTo>
                <a:cubicBezTo>
                  <a:pt x="136864" y="245084"/>
                  <a:pt x="140565" y="242253"/>
                  <a:pt x="143811" y="238945"/>
                </a:cubicBezTo>
                <a:cubicBezTo>
                  <a:pt x="165919" y="248962"/>
                  <a:pt x="190024" y="253795"/>
                  <a:pt x="214285" y="253076"/>
                </a:cubicBezTo>
                <a:lnTo>
                  <a:pt x="217056" y="253076"/>
                </a:lnTo>
                <a:cubicBezTo>
                  <a:pt x="196427" y="266813"/>
                  <a:pt x="172196" y="274139"/>
                  <a:pt x="147413" y="274135"/>
                </a:cubicBezTo>
                <a:close/>
                <a:moveTo>
                  <a:pt x="257234" y="84236"/>
                </a:moveTo>
                <a:cubicBezTo>
                  <a:pt x="263293" y="94697"/>
                  <a:pt x="267774" y="105994"/>
                  <a:pt x="270534" y="117764"/>
                </a:cubicBezTo>
                <a:cubicBezTo>
                  <a:pt x="266993" y="121743"/>
                  <a:pt x="262770" y="125058"/>
                  <a:pt x="258065" y="127554"/>
                </a:cubicBezTo>
                <a:cubicBezTo>
                  <a:pt x="257342" y="122563"/>
                  <a:pt x="255647" y="117762"/>
                  <a:pt x="253077" y="113423"/>
                </a:cubicBezTo>
                <a:cubicBezTo>
                  <a:pt x="251978" y="111389"/>
                  <a:pt x="250679" y="109470"/>
                  <a:pt x="249198" y="107696"/>
                </a:cubicBezTo>
                <a:cubicBezTo>
                  <a:pt x="253222" y="100403"/>
                  <a:pt x="255941" y="92463"/>
                  <a:pt x="257234" y="84236"/>
                </a:cubicBezTo>
                <a:close/>
                <a:moveTo>
                  <a:pt x="253170" y="153878"/>
                </a:moveTo>
                <a:lnTo>
                  <a:pt x="254001" y="152400"/>
                </a:lnTo>
                <a:cubicBezTo>
                  <a:pt x="261086" y="150210"/>
                  <a:pt x="267855" y="147105"/>
                  <a:pt x="274136" y="143164"/>
                </a:cubicBezTo>
                <a:cubicBezTo>
                  <a:pt x="274136" y="144734"/>
                  <a:pt x="274136" y="146212"/>
                  <a:pt x="274136" y="147689"/>
                </a:cubicBezTo>
                <a:cubicBezTo>
                  <a:pt x="274194" y="173447"/>
                  <a:pt x="266254" y="198587"/>
                  <a:pt x="251415" y="219641"/>
                </a:cubicBezTo>
                <a:cubicBezTo>
                  <a:pt x="248850" y="223420"/>
                  <a:pt x="246042" y="227031"/>
                  <a:pt x="243010" y="230447"/>
                </a:cubicBezTo>
                <a:cubicBezTo>
                  <a:pt x="232850" y="231463"/>
                  <a:pt x="223244" y="232017"/>
                  <a:pt x="214377" y="232017"/>
                </a:cubicBezTo>
                <a:cubicBezTo>
                  <a:pt x="194234" y="232621"/>
                  <a:pt x="174197" y="228872"/>
                  <a:pt x="155634" y="221026"/>
                </a:cubicBezTo>
                <a:cubicBezTo>
                  <a:pt x="157598" y="215546"/>
                  <a:pt x="158568" y="209760"/>
                  <a:pt x="158497" y="203939"/>
                </a:cubicBezTo>
                <a:cubicBezTo>
                  <a:pt x="158543" y="203170"/>
                  <a:pt x="158543" y="202399"/>
                  <a:pt x="158497" y="201630"/>
                </a:cubicBezTo>
                <a:cubicBezTo>
                  <a:pt x="176332" y="196071"/>
                  <a:pt x="192471" y="186094"/>
                  <a:pt x="205418" y="172628"/>
                </a:cubicBezTo>
                <a:cubicBezTo>
                  <a:pt x="209386" y="173915"/>
                  <a:pt x="213531" y="174570"/>
                  <a:pt x="217702" y="174567"/>
                </a:cubicBezTo>
                <a:lnTo>
                  <a:pt x="218349" y="174567"/>
                </a:lnTo>
                <a:cubicBezTo>
                  <a:pt x="232795" y="174392"/>
                  <a:pt x="246073" y="166594"/>
                  <a:pt x="253262" y="154063"/>
                </a:cubicBezTo>
                <a:close/>
                <a:moveTo>
                  <a:pt x="234697" y="143533"/>
                </a:moveTo>
                <a:cubicBezTo>
                  <a:pt x="233132" y="146404"/>
                  <a:pt x="230754" y="148749"/>
                  <a:pt x="227862" y="150276"/>
                </a:cubicBezTo>
                <a:cubicBezTo>
                  <a:pt x="225101" y="152030"/>
                  <a:pt x="221896" y="152959"/>
                  <a:pt x="218626" y="152954"/>
                </a:cubicBezTo>
                <a:lnTo>
                  <a:pt x="217979" y="152954"/>
                </a:lnTo>
                <a:lnTo>
                  <a:pt x="217979" y="155171"/>
                </a:lnTo>
                <a:lnTo>
                  <a:pt x="217979" y="155171"/>
                </a:lnTo>
                <a:lnTo>
                  <a:pt x="217979" y="152954"/>
                </a:lnTo>
                <a:cubicBezTo>
                  <a:pt x="214722" y="152957"/>
                  <a:pt x="211526" y="152062"/>
                  <a:pt x="208743" y="150368"/>
                </a:cubicBezTo>
                <a:cubicBezTo>
                  <a:pt x="205592" y="148790"/>
                  <a:pt x="203011" y="146273"/>
                  <a:pt x="201354" y="143164"/>
                </a:cubicBezTo>
                <a:cubicBezTo>
                  <a:pt x="197572" y="137152"/>
                  <a:pt x="197572" y="129502"/>
                  <a:pt x="201354" y="123490"/>
                </a:cubicBezTo>
                <a:cubicBezTo>
                  <a:pt x="202880" y="120520"/>
                  <a:pt x="205261" y="118075"/>
                  <a:pt x="208189" y="116471"/>
                </a:cubicBezTo>
                <a:cubicBezTo>
                  <a:pt x="210972" y="114786"/>
                  <a:pt x="214173" y="113921"/>
                  <a:pt x="217425" y="113977"/>
                </a:cubicBezTo>
                <a:lnTo>
                  <a:pt x="218626" y="113977"/>
                </a:lnTo>
                <a:cubicBezTo>
                  <a:pt x="221871" y="113982"/>
                  <a:pt x="225056" y="114842"/>
                  <a:pt x="227862" y="116471"/>
                </a:cubicBezTo>
                <a:cubicBezTo>
                  <a:pt x="230771" y="118102"/>
                  <a:pt x="233144" y="120540"/>
                  <a:pt x="234697" y="123490"/>
                </a:cubicBezTo>
                <a:cubicBezTo>
                  <a:pt x="236483" y="126479"/>
                  <a:pt x="237439" y="129891"/>
                  <a:pt x="237468" y="133373"/>
                </a:cubicBezTo>
                <a:cubicBezTo>
                  <a:pt x="237369" y="136868"/>
                  <a:pt x="236280" y="140263"/>
                  <a:pt x="234328" y="143164"/>
                </a:cubicBezTo>
                <a:close/>
                <a:moveTo>
                  <a:pt x="234235" y="55141"/>
                </a:moveTo>
                <a:lnTo>
                  <a:pt x="237376" y="58189"/>
                </a:lnTo>
                <a:cubicBezTo>
                  <a:pt x="238575" y="70764"/>
                  <a:pt x="236706" y="83442"/>
                  <a:pt x="231926" y="95135"/>
                </a:cubicBezTo>
                <a:cubicBezTo>
                  <a:pt x="227694" y="93593"/>
                  <a:pt x="223223" y="92812"/>
                  <a:pt x="218718" y="92825"/>
                </a:cubicBezTo>
                <a:lnTo>
                  <a:pt x="217056" y="92825"/>
                </a:lnTo>
                <a:cubicBezTo>
                  <a:pt x="210078" y="92814"/>
                  <a:pt x="203223" y="94663"/>
                  <a:pt x="197197" y="98183"/>
                </a:cubicBezTo>
                <a:cubicBezTo>
                  <a:pt x="190913" y="101772"/>
                  <a:pt x="185761" y="107052"/>
                  <a:pt x="182327" y="113423"/>
                </a:cubicBezTo>
                <a:cubicBezTo>
                  <a:pt x="180345" y="116884"/>
                  <a:pt x="178883" y="120619"/>
                  <a:pt x="177986" y="124506"/>
                </a:cubicBezTo>
                <a:cubicBezTo>
                  <a:pt x="168233" y="121421"/>
                  <a:pt x="159103" y="116637"/>
                  <a:pt x="151016" y="110375"/>
                </a:cubicBezTo>
                <a:cubicBezTo>
                  <a:pt x="151983" y="109154"/>
                  <a:pt x="152848" y="107857"/>
                  <a:pt x="153602" y="106495"/>
                </a:cubicBezTo>
                <a:cubicBezTo>
                  <a:pt x="154261" y="105428"/>
                  <a:pt x="154848" y="104317"/>
                  <a:pt x="155357" y="103170"/>
                </a:cubicBezTo>
                <a:cubicBezTo>
                  <a:pt x="171875" y="100003"/>
                  <a:pt x="187583" y="93531"/>
                  <a:pt x="201539" y="84143"/>
                </a:cubicBezTo>
                <a:cubicBezTo>
                  <a:pt x="213780" y="76247"/>
                  <a:pt x="224692" y="66457"/>
                  <a:pt x="233866" y="55141"/>
                </a:cubicBezTo>
                <a:close/>
                <a:moveTo>
                  <a:pt x="157666" y="80818"/>
                </a:moveTo>
                <a:cubicBezTo>
                  <a:pt x="156927" y="77216"/>
                  <a:pt x="155617" y="73755"/>
                  <a:pt x="153787" y="70566"/>
                </a:cubicBezTo>
                <a:cubicBezTo>
                  <a:pt x="150545" y="65179"/>
                  <a:pt x="145962" y="60724"/>
                  <a:pt x="140486" y="57635"/>
                </a:cubicBezTo>
                <a:cubicBezTo>
                  <a:pt x="135212" y="54567"/>
                  <a:pt x="129223" y="52942"/>
                  <a:pt x="123122" y="52924"/>
                </a:cubicBezTo>
                <a:lnTo>
                  <a:pt x="122475" y="52924"/>
                </a:lnTo>
                <a:cubicBezTo>
                  <a:pt x="119133" y="52924"/>
                  <a:pt x="115807" y="53391"/>
                  <a:pt x="112592" y="54310"/>
                </a:cubicBezTo>
                <a:cubicBezTo>
                  <a:pt x="110554" y="45519"/>
                  <a:pt x="109409" y="36545"/>
                  <a:pt x="109175" y="27524"/>
                </a:cubicBezTo>
                <a:cubicBezTo>
                  <a:pt x="121557" y="23510"/>
                  <a:pt x="134490" y="21453"/>
                  <a:pt x="147506" y="21428"/>
                </a:cubicBezTo>
                <a:lnTo>
                  <a:pt x="148060" y="21428"/>
                </a:lnTo>
                <a:cubicBezTo>
                  <a:pt x="172528" y="21282"/>
                  <a:pt x="196507" y="28280"/>
                  <a:pt x="217056" y="41564"/>
                </a:cubicBezTo>
                <a:cubicBezTo>
                  <a:pt x="201863" y="60549"/>
                  <a:pt x="181087" y="74281"/>
                  <a:pt x="157666" y="8081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nvGrpSpPr>
          <p:cNvPr id="1958" name="Google Shape;1958;p223"/>
          <p:cNvGrpSpPr/>
          <p:nvPr/>
        </p:nvGrpSpPr>
        <p:grpSpPr>
          <a:xfrm>
            <a:off x="5265111" y="1608397"/>
            <a:ext cx="784734" cy="794725"/>
            <a:chOff x="6404352" y="4381265"/>
            <a:chExt cx="280693" cy="284297"/>
          </a:xfrm>
        </p:grpSpPr>
        <p:sp>
          <p:nvSpPr>
            <p:cNvPr id="1959" name="Google Shape;1959;p223"/>
            <p:cNvSpPr/>
            <p:nvPr/>
          </p:nvSpPr>
          <p:spPr>
            <a:xfrm>
              <a:off x="6424118" y="4401031"/>
              <a:ext cx="185835" cy="59205"/>
            </a:xfrm>
            <a:custGeom>
              <a:rect b="b" l="l" r="r" t="t"/>
              <a:pathLst>
                <a:path extrusionOk="0" h="59205" w="185835">
                  <a:moveTo>
                    <a:pt x="92918" y="0"/>
                  </a:moveTo>
                  <a:cubicBezTo>
                    <a:pt x="36207" y="0"/>
                    <a:pt x="0" y="17549"/>
                    <a:pt x="0" y="29556"/>
                  </a:cubicBezTo>
                  <a:cubicBezTo>
                    <a:pt x="0" y="41564"/>
                    <a:pt x="36207" y="59205"/>
                    <a:pt x="92918" y="59205"/>
                  </a:cubicBezTo>
                  <a:cubicBezTo>
                    <a:pt x="149629" y="59205"/>
                    <a:pt x="185836" y="41656"/>
                    <a:pt x="185836" y="29556"/>
                  </a:cubicBezTo>
                  <a:cubicBezTo>
                    <a:pt x="185836" y="17457"/>
                    <a:pt x="149629" y="0"/>
                    <a:pt x="92918"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0" name="Google Shape;1960;p223"/>
            <p:cNvSpPr/>
            <p:nvPr/>
          </p:nvSpPr>
          <p:spPr>
            <a:xfrm>
              <a:off x="6522763" y="4620394"/>
              <a:ext cx="9236" cy="9236"/>
            </a:xfrm>
            <a:custGeom>
              <a:rect b="b" l="l" r="r" t="t"/>
              <a:pathLst>
                <a:path extrusionOk="0" h="9236" w="9236">
                  <a:moveTo>
                    <a:pt x="0" y="0"/>
                  </a:moveTo>
                  <a:lnTo>
                    <a:pt x="0"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1" name="Google Shape;1961;p223"/>
            <p:cNvSpPr/>
            <p:nvPr/>
          </p:nvSpPr>
          <p:spPr>
            <a:xfrm>
              <a:off x="6424118" y="4401031"/>
              <a:ext cx="185835" cy="59205"/>
            </a:xfrm>
            <a:custGeom>
              <a:rect b="b" l="l" r="r" t="t"/>
              <a:pathLst>
                <a:path extrusionOk="0" h="59205" w="185835">
                  <a:moveTo>
                    <a:pt x="92918" y="0"/>
                  </a:moveTo>
                  <a:cubicBezTo>
                    <a:pt x="36207" y="0"/>
                    <a:pt x="0" y="17549"/>
                    <a:pt x="0" y="29556"/>
                  </a:cubicBezTo>
                  <a:cubicBezTo>
                    <a:pt x="0" y="41564"/>
                    <a:pt x="36207" y="59205"/>
                    <a:pt x="92918" y="59205"/>
                  </a:cubicBezTo>
                  <a:cubicBezTo>
                    <a:pt x="149629" y="59205"/>
                    <a:pt x="185836" y="41656"/>
                    <a:pt x="185836" y="29556"/>
                  </a:cubicBezTo>
                  <a:cubicBezTo>
                    <a:pt x="185836" y="17457"/>
                    <a:pt x="149629" y="0"/>
                    <a:pt x="92918"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2" name="Google Shape;1962;p223"/>
            <p:cNvSpPr/>
            <p:nvPr/>
          </p:nvSpPr>
          <p:spPr>
            <a:xfrm>
              <a:off x="6424118" y="4459774"/>
              <a:ext cx="185835" cy="54032"/>
            </a:xfrm>
            <a:custGeom>
              <a:rect b="b" l="l" r="r" t="t"/>
              <a:pathLst>
                <a:path extrusionOk="0" h="54032" w="185835">
                  <a:moveTo>
                    <a:pt x="0" y="0"/>
                  </a:moveTo>
                  <a:lnTo>
                    <a:pt x="0" y="24476"/>
                  </a:lnTo>
                  <a:cubicBezTo>
                    <a:pt x="0" y="36484"/>
                    <a:pt x="36207" y="54033"/>
                    <a:pt x="92918" y="54033"/>
                  </a:cubicBezTo>
                  <a:cubicBezTo>
                    <a:pt x="149629" y="54033"/>
                    <a:pt x="185836" y="36484"/>
                    <a:pt x="185836" y="24476"/>
                  </a:cubicBezTo>
                  <a:lnTo>
                    <a:pt x="185836" y="0"/>
                  </a:lnTo>
                  <a:cubicBezTo>
                    <a:pt x="164407" y="13300"/>
                    <a:pt x="128570" y="20228"/>
                    <a:pt x="92918" y="20228"/>
                  </a:cubicBezTo>
                  <a:cubicBezTo>
                    <a:pt x="57265" y="20228"/>
                    <a:pt x="21428" y="13300"/>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3" name="Google Shape;1963;p223"/>
            <p:cNvSpPr/>
            <p:nvPr/>
          </p:nvSpPr>
          <p:spPr>
            <a:xfrm>
              <a:off x="6629812" y="4516855"/>
              <a:ext cx="9236" cy="9236"/>
            </a:xfrm>
            <a:custGeom>
              <a:rect b="b" l="l" r="r" t="t"/>
              <a:pathLst>
                <a:path extrusionOk="0" h="9236" w="9236">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4" name="Google Shape;1964;p223"/>
            <p:cNvSpPr/>
            <p:nvPr/>
          </p:nvSpPr>
          <p:spPr>
            <a:xfrm>
              <a:off x="6404352" y="4381265"/>
              <a:ext cx="225000" cy="259449"/>
            </a:xfrm>
            <a:custGeom>
              <a:rect b="b" l="l" r="r" t="t"/>
              <a:pathLst>
                <a:path extrusionOk="0" h="259449" w="225000">
                  <a:moveTo>
                    <a:pt x="112684" y="0"/>
                  </a:moveTo>
                  <a:cubicBezTo>
                    <a:pt x="56711" y="0"/>
                    <a:pt x="0" y="16903"/>
                    <a:pt x="0" y="49322"/>
                  </a:cubicBezTo>
                  <a:lnTo>
                    <a:pt x="0" y="210035"/>
                  </a:lnTo>
                  <a:cubicBezTo>
                    <a:pt x="0" y="242455"/>
                    <a:pt x="56711" y="259449"/>
                    <a:pt x="112684" y="259449"/>
                  </a:cubicBezTo>
                  <a:cubicBezTo>
                    <a:pt x="126667" y="259401"/>
                    <a:pt x="140626" y="258259"/>
                    <a:pt x="154432" y="256032"/>
                  </a:cubicBezTo>
                  <a:lnTo>
                    <a:pt x="154432" y="256032"/>
                  </a:lnTo>
                  <a:cubicBezTo>
                    <a:pt x="154985" y="256082"/>
                    <a:pt x="155541" y="256082"/>
                    <a:pt x="156095" y="256032"/>
                  </a:cubicBezTo>
                  <a:cubicBezTo>
                    <a:pt x="156881" y="255978"/>
                    <a:pt x="157656" y="255822"/>
                    <a:pt x="158404" y="255570"/>
                  </a:cubicBezTo>
                  <a:cubicBezTo>
                    <a:pt x="162061" y="253957"/>
                    <a:pt x="164417" y="250331"/>
                    <a:pt x="164407" y="246334"/>
                  </a:cubicBezTo>
                  <a:lnTo>
                    <a:pt x="164407" y="245225"/>
                  </a:lnTo>
                  <a:cubicBezTo>
                    <a:pt x="163797" y="240190"/>
                    <a:pt x="159505" y="236414"/>
                    <a:pt x="154432" y="236451"/>
                  </a:cubicBezTo>
                  <a:lnTo>
                    <a:pt x="152954" y="236451"/>
                  </a:lnTo>
                  <a:lnTo>
                    <a:pt x="151107" y="236451"/>
                  </a:lnTo>
                  <a:cubicBezTo>
                    <a:pt x="146027" y="237005"/>
                    <a:pt x="135128" y="238298"/>
                    <a:pt x="124691" y="238945"/>
                  </a:cubicBezTo>
                  <a:cubicBezTo>
                    <a:pt x="122382" y="238945"/>
                    <a:pt x="120257" y="238945"/>
                    <a:pt x="117856" y="238945"/>
                  </a:cubicBezTo>
                  <a:lnTo>
                    <a:pt x="112407" y="238945"/>
                  </a:lnTo>
                  <a:cubicBezTo>
                    <a:pt x="55695" y="238945"/>
                    <a:pt x="19489" y="221488"/>
                    <a:pt x="19489" y="209388"/>
                  </a:cubicBezTo>
                  <a:lnTo>
                    <a:pt x="19489" y="185559"/>
                  </a:lnTo>
                  <a:cubicBezTo>
                    <a:pt x="40917" y="198951"/>
                    <a:pt x="76754" y="205786"/>
                    <a:pt x="112407" y="205786"/>
                  </a:cubicBezTo>
                  <a:cubicBezTo>
                    <a:pt x="131868" y="206053"/>
                    <a:pt x="151290" y="203913"/>
                    <a:pt x="170226" y="199413"/>
                  </a:cubicBezTo>
                  <a:lnTo>
                    <a:pt x="168564" y="199413"/>
                  </a:lnTo>
                  <a:lnTo>
                    <a:pt x="167732" y="199413"/>
                  </a:lnTo>
                  <a:cubicBezTo>
                    <a:pt x="172460" y="199186"/>
                    <a:pt x="176349" y="195609"/>
                    <a:pt x="176969" y="190916"/>
                  </a:cubicBezTo>
                  <a:cubicBezTo>
                    <a:pt x="177014" y="190455"/>
                    <a:pt x="177014" y="189991"/>
                    <a:pt x="176969" y="189530"/>
                  </a:cubicBezTo>
                  <a:cubicBezTo>
                    <a:pt x="177071" y="184124"/>
                    <a:pt x="172772" y="179658"/>
                    <a:pt x="167365" y="179556"/>
                  </a:cubicBezTo>
                  <a:cubicBezTo>
                    <a:pt x="167333" y="179556"/>
                    <a:pt x="167302" y="179555"/>
                    <a:pt x="167271" y="179555"/>
                  </a:cubicBezTo>
                  <a:lnTo>
                    <a:pt x="164315" y="180109"/>
                  </a:lnTo>
                  <a:lnTo>
                    <a:pt x="164315" y="180109"/>
                  </a:lnTo>
                  <a:cubicBezTo>
                    <a:pt x="147296" y="184219"/>
                    <a:pt x="129818" y="186114"/>
                    <a:pt x="112314" y="185743"/>
                  </a:cubicBezTo>
                  <a:cubicBezTo>
                    <a:pt x="55603" y="185743"/>
                    <a:pt x="19396" y="168194"/>
                    <a:pt x="19396" y="156187"/>
                  </a:cubicBezTo>
                  <a:lnTo>
                    <a:pt x="19396" y="132080"/>
                  </a:lnTo>
                  <a:cubicBezTo>
                    <a:pt x="40825" y="145473"/>
                    <a:pt x="76662" y="152308"/>
                    <a:pt x="112314" y="152308"/>
                  </a:cubicBezTo>
                  <a:cubicBezTo>
                    <a:pt x="147967" y="152308"/>
                    <a:pt x="183804" y="145473"/>
                    <a:pt x="205232" y="132080"/>
                  </a:cubicBezTo>
                  <a:lnTo>
                    <a:pt x="205232" y="136052"/>
                  </a:lnTo>
                  <a:cubicBezTo>
                    <a:pt x="205197" y="141509"/>
                    <a:pt x="209593" y="145963"/>
                    <a:pt x="215051" y="145997"/>
                  </a:cubicBezTo>
                  <a:cubicBezTo>
                    <a:pt x="217665" y="146015"/>
                    <a:pt x="220178" y="144995"/>
                    <a:pt x="222042" y="143164"/>
                  </a:cubicBezTo>
                  <a:cubicBezTo>
                    <a:pt x="223188" y="141973"/>
                    <a:pt x="224015" y="140511"/>
                    <a:pt x="224444" y="138915"/>
                  </a:cubicBezTo>
                  <a:cubicBezTo>
                    <a:pt x="224725" y="138140"/>
                    <a:pt x="224911" y="137334"/>
                    <a:pt x="224998" y="136513"/>
                  </a:cubicBezTo>
                  <a:lnTo>
                    <a:pt x="224998" y="49322"/>
                  </a:lnTo>
                  <a:cubicBezTo>
                    <a:pt x="225460" y="16903"/>
                    <a:pt x="168748" y="0"/>
                    <a:pt x="112684" y="0"/>
                  </a:cubicBezTo>
                  <a:close/>
                  <a:moveTo>
                    <a:pt x="205601" y="102985"/>
                  </a:moveTo>
                  <a:cubicBezTo>
                    <a:pt x="205601" y="114993"/>
                    <a:pt x="169395" y="132542"/>
                    <a:pt x="112684" y="132542"/>
                  </a:cubicBezTo>
                  <a:cubicBezTo>
                    <a:pt x="55972" y="132542"/>
                    <a:pt x="19766" y="114993"/>
                    <a:pt x="19766" y="102985"/>
                  </a:cubicBezTo>
                  <a:lnTo>
                    <a:pt x="19766" y="78509"/>
                  </a:lnTo>
                  <a:cubicBezTo>
                    <a:pt x="41194" y="91809"/>
                    <a:pt x="77031" y="98737"/>
                    <a:pt x="112684" y="98737"/>
                  </a:cubicBezTo>
                  <a:cubicBezTo>
                    <a:pt x="148336" y="98737"/>
                    <a:pt x="184173" y="91809"/>
                    <a:pt x="205601" y="78509"/>
                  </a:cubicBezTo>
                  <a:close/>
                  <a:moveTo>
                    <a:pt x="112684" y="78971"/>
                  </a:moveTo>
                  <a:cubicBezTo>
                    <a:pt x="55972" y="78971"/>
                    <a:pt x="19766" y="61422"/>
                    <a:pt x="19766" y="49322"/>
                  </a:cubicBezTo>
                  <a:cubicBezTo>
                    <a:pt x="19766" y="37223"/>
                    <a:pt x="55972" y="19766"/>
                    <a:pt x="112684" y="19766"/>
                  </a:cubicBezTo>
                  <a:cubicBezTo>
                    <a:pt x="169395" y="19766"/>
                    <a:pt x="205601" y="37315"/>
                    <a:pt x="205601" y="49322"/>
                  </a:cubicBezTo>
                  <a:cubicBezTo>
                    <a:pt x="205601" y="61329"/>
                    <a:pt x="169395" y="78971"/>
                    <a:pt x="112684" y="7897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5" name="Google Shape;1965;p223"/>
            <p:cNvSpPr/>
            <p:nvPr/>
          </p:nvSpPr>
          <p:spPr>
            <a:xfrm>
              <a:off x="6617435" y="4605698"/>
              <a:ext cx="28170" cy="38348"/>
            </a:xfrm>
            <a:custGeom>
              <a:rect b="b" l="l" r="r" t="t"/>
              <a:pathLst>
                <a:path extrusionOk="0" h="38348" w="28170">
                  <a:moveTo>
                    <a:pt x="14132" y="10"/>
                  </a:moveTo>
                  <a:cubicBezTo>
                    <a:pt x="6884" y="-267"/>
                    <a:pt x="681" y="5166"/>
                    <a:pt x="0" y="12387"/>
                  </a:cubicBezTo>
                  <a:lnTo>
                    <a:pt x="0" y="25964"/>
                  </a:lnTo>
                  <a:cubicBezTo>
                    <a:pt x="725" y="33163"/>
                    <a:pt x="6900" y="38572"/>
                    <a:pt x="14132" y="38341"/>
                  </a:cubicBezTo>
                  <a:cubicBezTo>
                    <a:pt x="21295" y="38434"/>
                    <a:pt x="27365" y="33084"/>
                    <a:pt x="28171" y="25964"/>
                  </a:cubicBezTo>
                  <a:lnTo>
                    <a:pt x="28171" y="12387"/>
                  </a:lnTo>
                  <a:cubicBezTo>
                    <a:pt x="27449" y="5224"/>
                    <a:pt x="21329" y="-171"/>
                    <a:pt x="14132" y="10"/>
                  </a:cubicBezTo>
                  <a:close/>
                  <a:moveTo>
                    <a:pt x="16625" y="23193"/>
                  </a:moveTo>
                  <a:cubicBezTo>
                    <a:pt x="16625" y="23193"/>
                    <a:pt x="16625" y="25503"/>
                    <a:pt x="14039" y="25503"/>
                  </a:cubicBezTo>
                  <a:cubicBezTo>
                    <a:pt x="11453" y="25503"/>
                    <a:pt x="11453" y="23563"/>
                    <a:pt x="11453" y="23193"/>
                  </a:cubicBezTo>
                  <a:lnTo>
                    <a:pt x="11453" y="15158"/>
                  </a:lnTo>
                  <a:cubicBezTo>
                    <a:pt x="11453" y="14419"/>
                    <a:pt x="11453" y="12849"/>
                    <a:pt x="14039" y="12849"/>
                  </a:cubicBezTo>
                  <a:cubicBezTo>
                    <a:pt x="16625" y="12849"/>
                    <a:pt x="16625" y="14696"/>
                    <a:pt x="16625" y="1515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1966" name="Google Shape;1966;p223"/>
            <p:cNvSpPr/>
            <p:nvPr/>
          </p:nvSpPr>
          <p:spPr>
            <a:xfrm>
              <a:off x="6578181" y="4537817"/>
              <a:ext cx="106864" cy="127745"/>
            </a:xfrm>
            <a:custGeom>
              <a:rect b="b" l="l" r="r" t="t"/>
              <a:pathLst>
                <a:path extrusionOk="0" h="127745" w="106864">
                  <a:moveTo>
                    <a:pt x="92364" y="48218"/>
                  </a:moveTo>
                  <a:lnTo>
                    <a:pt x="92364" y="35195"/>
                  </a:lnTo>
                  <a:cubicBezTo>
                    <a:pt x="92111" y="15507"/>
                    <a:pt x="75944" y="-249"/>
                    <a:pt x="56255" y="4"/>
                  </a:cubicBezTo>
                  <a:cubicBezTo>
                    <a:pt x="56253" y="4"/>
                    <a:pt x="56251" y="4"/>
                    <a:pt x="56249" y="4"/>
                  </a:cubicBezTo>
                  <a:lnTo>
                    <a:pt x="50892" y="4"/>
                  </a:lnTo>
                  <a:cubicBezTo>
                    <a:pt x="31135" y="-304"/>
                    <a:pt x="14855" y="15438"/>
                    <a:pt x="14501" y="35195"/>
                  </a:cubicBezTo>
                  <a:lnTo>
                    <a:pt x="14501" y="48218"/>
                  </a:lnTo>
                  <a:cubicBezTo>
                    <a:pt x="5806" y="51702"/>
                    <a:pt x="78" y="60095"/>
                    <a:pt x="0" y="69462"/>
                  </a:cubicBezTo>
                  <a:lnTo>
                    <a:pt x="0" y="104652"/>
                  </a:lnTo>
                  <a:cubicBezTo>
                    <a:pt x="152" y="117558"/>
                    <a:pt x="10737" y="127896"/>
                    <a:pt x="23641" y="127743"/>
                  </a:cubicBezTo>
                  <a:cubicBezTo>
                    <a:pt x="23643" y="127743"/>
                    <a:pt x="23644" y="127743"/>
                    <a:pt x="23645" y="127743"/>
                  </a:cubicBezTo>
                  <a:lnTo>
                    <a:pt x="83127" y="127743"/>
                  </a:lnTo>
                  <a:cubicBezTo>
                    <a:pt x="96049" y="127898"/>
                    <a:pt x="106662" y="117573"/>
                    <a:pt x="106865" y="104652"/>
                  </a:cubicBezTo>
                  <a:lnTo>
                    <a:pt x="106865" y="69462"/>
                  </a:lnTo>
                  <a:cubicBezTo>
                    <a:pt x="106762" y="60103"/>
                    <a:pt x="101042" y="51723"/>
                    <a:pt x="92364" y="48218"/>
                  </a:cubicBezTo>
                  <a:close/>
                  <a:moveTo>
                    <a:pt x="31773" y="35195"/>
                  </a:moveTo>
                  <a:cubicBezTo>
                    <a:pt x="32072" y="24997"/>
                    <a:pt x="40583" y="16974"/>
                    <a:pt x="50781" y="17273"/>
                  </a:cubicBezTo>
                  <a:cubicBezTo>
                    <a:pt x="50818" y="17274"/>
                    <a:pt x="50855" y="17276"/>
                    <a:pt x="50892" y="17276"/>
                  </a:cubicBezTo>
                  <a:lnTo>
                    <a:pt x="56249" y="17276"/>
                  </a:lnTo>
                  <a:cubicBezTo>
                    <a:pt x="66240" y="17272"/>
                    <a:pt x="74423" y="25210"/>
                    <a:pt x="74722" y="35195"/>
                  </a:cubicBezTo>
                  <a:lnTo>
                    <a:pt x="74722" y="46371"/>
                  </a:lnTo>
                  <a:lnTo>
                    <a:pt x="31588" y="46371"/>
                  </a:lnTo>
                  <a:close/>
                  <a:moveTo>
                    <a:pt x="89316" y="104652"/>
                  </a:moveTo>
                  <a:cubicBezTo>
                    <a:pt x="89072" y="107873"/>
                    <a:pt x="86357" y="110345"/>
                    <a:pt x="83127" y="110287"/>
                  </a:cubicBezTo>
                  <a:lnTo>
                    <a:pt x="23737" y="110287"/>
                  </a:lnTo>
                  <a:cubicBezTo>
                    <a:pt x="20374" y="110443"/>
                    <a:pt x="17521" y="107844"/>
                    <a:pt x="17365" y="104481"/>
                  </a:cubicBezTo>
                  <a:cubicBezTo>
                    <a:pt x="17364" y="104476"/>
                    <a:pt x="17364" y="104472"/>
                    <a:pt x="17364" y="104468"/>
                  </a:cubicBezTo>
                  <a:lnTo>
                    <a:pt x="17364" y="69462"/>
                  </a:lnTo>
                  <a:cubicBezTo>
                    <a:pt x="17460" y="66148"/>
                    <a:pt x="20224" y="63539"/>
                    <a:pt x="23539" y="63634"/>
                  </a:cubicBezTo>
                  <a:cubicBezTo>
                    <a:pt x="23605" y="63636"/>
                    <a:pt x="23671" y="63639"/>
                    <a:pt x="23737" y="63643"/>
                  </a:cubicBezTo>
                  <a:lnTo>
                    <a:pt x="83127" y="63643"/>
                  </a:lnTo>
                  <a:cubicBezTo>
                    <a:pt x="86437" y="63438"/>
                    <a:pt x="89286" y="65954"/>
                    <a:pt x="89491" y="69263"/>
                  </a:cubicBezTo>
                  <a:cubicBezTo>
                    <a:pt x="89496" y="69329"/>
                    <a:pt x="89499" y="69395"/>
                    <a:pt x="89500" y="6946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grpSp>
        <p:nvGrpSpPr>
          <p:cNvPr id="1967" name="Google Shape;1967;p223"/>
          <p:cNvGrpSpPr/>
          <p:nvPr/>
        </p:nvGrpSpPr>
        <p:grpSpPr>
          <a:xfrm>
            <a:off x="7335584" y="1612799"/>
            <a:ext cx="1093679" cy="794336"/>
            <a:chOff x="5069500" y="1809199"/>
            <a:chExt cx="1296903" cy="953928"/>
          </a:xfrm>
        </p:grpSpPr>
        <p:pic>
          <p:nvPicPr>
            <p:cNvPr descr="A blue lines and dots on a black background&#10;&#10;Description automatically generated with low confidence" id="1968" name="Google Shape;1968;p223"/>
            <p:cNvPicPr preferRelativeResize="0"/>
            <p:nvPr/>
          </p:nvPicPr>
          <p:blipFill>
            <a:blip r:embed="rId3">
              <a:alphaModFix/>
            </a:blip>
            <a:stretch>
              <a:fillRect/>
            </a:stretch>
          </p:blipFill>
          <p:spPr>
            <a:xfrm>
              <a:off x="5069500" y="1809199"/>
              <a:ext cx="1296903" cy="953928"/>
            </a:xfrm>
            <a:prstGeom prst="rect">
              <a:avLst/>
            </a:prstGeom>
            <a:noFill/>
            <a:ln>
              <a:noFill/>
            </a:ln>
          </p:spPr>
        </p:pic>
        <p:sp>
          <p:nvSpPr>
            <p:cNvPr id="1969" name="Google Shape;1969;p223"/>
            <p:cNvSpPr/>
            <p:nvPr/>
          </p:nvSpPr>
          <p:spPr>
            <a:xfrm>
              <a:off x="5109100" y="1844150"/>
              <a:ext cx="1219800" cy="878400"/>
            </a:xfrm>
            <a:prstGeom prst="roundRect">
              <a:avLst>
                <a:gd fmla="val 3313" name="adj"/>
              </a:avLst>
            </a:prstGeom>
            <a:solidFill>
              <a:srgbClr val="27B1E3">
                <a:alpha val="11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224"/>
          <p:cNvSpPr/>
          <p:nvPr/>
        </p:nvSpPr>
        <p:spPr>
          <a:xfrm>
            <a:off x="242775" y="3476400"/>
            <a:ext cx="8502000" cy="13299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24"/>
          <p:cNvSpPr txBox="1"/>
          <p:nvPr>
            <p:ph type="title"/>
          </p:nvPr>
        </p:nvSpPr>
        <p:spPr>
          <a:xfrm>
            <a:off x="367900" y="228600"/>
            <a:ext cx="8420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latin typeface="Montserrat"/>
                <a:ea typeface="Montserrat"/>
                <a:cs typeface="Montserrat"/>
                <a:sym typeface="Montserrat"/>
              </a:rPr>
              <a:t>Snowflake added value for Asset Managers</a:t>
            </a:r>
            <a:endParaRPr>
              <a:latin typeface="Montserrat"/>
              <a:ea typeface="Montserrat"/>
              <a:cs typeface="Montserrat"/>
              <a:sym typeface="Montserrat"/>
            </a:endParaRPr>
          </a:p>
        </p:txBody>
      </p:sp>
      <p:sp>
        <p:nvSpPr>
          <p:cNvPr id="1976" name="Google Shape;1976;p224"/>
          <p:cNvSpPr txBox="1"/>
          <p:nvPr/>
        </p:nvSpPr>
        <p:spPr>
          <a:xfrm>
            <a:off x="367825" y="3552175"/>
            <a:ext cx="1563000" cy="635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r>
              <a:rPr lang="en" sz="800">
                <a:solidFill>
                  <a:schemeClr val="dk1"/>
                </a:solidFill>
                <a:latin typeface="Montserrat"/>
                <a:ea typeface="Montserrat"/>
                <a:cs typeface="Montserrat"/>
                <a:sym typeface="Montserrat"/>
              </a:rPr>
              <a:t>Power all </a:t>
            </a:r>
            <a:r>
              <a:rPr b="1" lang="en" sz="800">
                <a:solidFill>
                  <a:schemeClr val="dk1"/>
                </a:solidFill>
                <a:latin typeface="Montserrat"/>
                <a:ea typeface="Montserrat"/>
                <a:cs typeface="Montserrat"/>
                <a:sym typeface="Montserrat"/>
              </a:rPr>
              <a:t>workloads across the front, mid, and back </a:t>
            </a:r>
            <a:r>
              <a:rPr lang="en" sz="800">
                <a:solidFill>
                  <a:schemeClr val="dk1"/>
                </a:solidFill>
                <a:latin typeface="Montserrat"/>
                <a:ea typeface="Montserrat"/>
                <a:cs typeface="Montserrat"/>
                <a:sym typeface="Montserrat"/>
              </a:rPr>
              <a:t>office without contention, with an architecture that separates data from compute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sz="800">
              <a:solidFill>
                <a:srgbClr val="262626"/>
              </a:solidFill>
              <a:latin typeface="Montserrat"/>
              <a:ea typeface="Montserrat"/>
              <a:cs typeface="Montserrat"/>
              <a:sym typeface="Montserrat"/>
            </a:endParaRPr>
          </a:p>
        </p:txBody>
      </p:sp>
      <p:sp>
        <p:nvSpPr>
          <p:cNvPr id="1977" name="Google Shape;1977;p224"/>
          <p:cNvSpPr txBox="1"/>
          <p:nvPr/>
        </p:nvSpPr>
        <p:spPr>
          <a:xfrm>
            <a:off x="367900" y="1353525"/>
            <a:ext cx="1563000" cy="4482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 sz="1200">
                <a:solidFill>
                  <a:srgbClr val="FFFFFF"/>
                </a:solidFill>
                <a:latin typeface="Century Gothic"/>
                <a:ea typeface="Century Gothic"/>
                <a:cs typeface="Century Gothic"/>
                <a:sym typeface="Century Gothic"/>
              </a:rPr>
              <a:t>Multi-cluster Concurrency</a:t>
            </a:r>
            <a:endParaRPr b="1" sz="1200">
              <a:solidFill>
                <a:srgbClr val="FFFFFF"/>
              </a:solidFill>
              <a:latin typeface="Century Gothic"/>
              <a:ea typeface="Century Gothic"/>
              <a:cs typeface="Century Gothic"/>
              <a:sym typeface="Century Gothic"/>
            </a:endParaRPr>
          </a:p>
        </p:txBody>
      </p:sp>
      <p:sp>
        <p:nvSpPr>
          <p:cNvPr id="1978" name="Google Shape;1978;p224"/>
          <p:cNvSpPr txBox="1"/>
          <p:nvPr/>
        </p:nvSpPr>
        <p:spPr>
          <a:xfrm>
            <a:off x="3693238" y="1353525"/>
            <a:ext cx="1563600" cy="448200"/>
          </a:xfrm>
          <a:prstGeom prst="rect">
            <a:avLst/>
          </a:prstGeom>
          <a:solidFill>
            <a:schemeClr val="accent2"/>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 sz="1200">
                <a:solidFill>
                  <a:srgbClr val="FFFFFF"/>
                </a:solidFill>
                <a:latin typeface="Century Gothic"/>
                <a:ea typeface="Century Gothic"/>
                <a:cs typeface="Century Gothic"/>
                <a:sym typeface="Century Gothic"/>
              </a:rPr>
              <a:t>Snowflake Cortex</a:t>
            </a:r>
            <a:endParaRPr b="1" sz="1200">
              <a:solidFill>
                <a:srgbClr val="FFFFFF"/>
              </a:solidFill>
              <a:latin typeface="Century Gothic"/>
              <a:ea typeface="Century Gothic"/>
              <a:cs typeface="Century Gothic"/>
              <a:sym typeface="Century Gothic"/>
            </a:endParaRPr>
          </a:p>
        </p:txBody>
      </p:sp>
      <p:sp>
        <p:nvSpPr>
          <p:cNvPr id="1979" name="Google Shape;1979;p224"/>
          <p:cNvSpPr txBox="1"/>
          <p:nvPr/>
        </p:nvSpPr>
        <p:spPr>
          <a:xfrm>
            <a:off x="5356506" y="1353525"/>
            <a:ext cx="1563000" cy="448200"/>
          </a:xfrm>
          <a:prstGeom prst="rect">
            <a:avLst/>
          </a:prstGeom>
          <a:solidFill>
            <a:schemeClr val="accent2"/>
          </a:solidFill>
          <a:ln>
            <a:noFill/>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1200">
                <a:solidFill>
                  <a:srgbClr val="FFFFFF"/>
                </a:solidFill>
                <a:latin typeface="Century Gothic"/>
                <a:ea typeface="Century Gothic"/>
                <a:cs typeface="Century Gothic"/>
                <a:sym typeface="Century Gothic"/>
              </a:rPr>
              <a:t>Document AI</a:t>
            </a:r>
            <a:endParaRPr sz="1200"/>
          </a:p>
        </p:txBody>
      </p:sp>
      <p:sp>
        <p:nvSpPr>
          <p:cNvPr id="1980" name="Google Shape;1980;p224"/>
          <p:cNvSpPr txBox="1"/>
          <p:nvPr/>
        </p:nvSpPr>
        <p:spPr>
          <a:xfrm>
            <a:off x="7019175" y="1353525"/>
            <a:ext cx="1563000" cy="448200"/>
          </a:xfrm>
          <a:prstGeom prst="rect">
            <a:avLst/>
          </a:prstGeom>
          <a:solidFill>
            <a:schemeClr val="accent2"/>
          </a:solidFill>
          <a:ln>
            <a:noFill/>
          </a:ln>
          <a:effectLst>
            <a:outerShdw blurRad="57150" rotWithShape="0" algn="bl" dir="5400000" dist="19050">
              <a:srgbClr val="000000">
                <a:alpha val="4902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Century Gothic"/>
                <a:ea typeface="Century Gothic"/>
                <a:cs typeface="Century Gothic"/>
                <a:sym typeface="Century Gothic"/>
              </a:rPr>
              <a:t>Data Sharing</a:t>
            </a:r>
            <a:endParaRPr b="1" sz="1200">
              <a:solidFill>
                <a:schemeClr val="lt1"/>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b="1" lang="en" sz="1200">
                <a:solidFill>
                  <a:schemeClr val="lt1"/>
                </a:solidFill>
                <a:latin typeface="Century Gothic"/>
                <a:ea typeface="Century Gothic"/>
                <a:cs typeface="Century Gothic"/>
                <a:sym typeface="Century Gothic"/>
              </a:rPr>
              <a:t>&amp; Market Place</a:t>
            </a:r>
            <a:endParaRPr b="1" sz="1200">
              <a:solidFill>
                <a:schemeClr val="lt1"/>
              </a:solidFill>
              <a:latin typeface="Century Gothic"/>
              <a:ea typeface="Century Gothic"/>
              <a:cs typeface="Century Gothic"/>
              <a:sym typeface="Century Gothic"/>
            </a:endParaRPr>
          </a:p>
        </p:txBody>
      </p:sp>
      <p:sp>
        <p:nvSpPr>
          <p:cNvPr id="1981" name="Google Shape;1981;p224"/>
          <p:cNvSpPr txBox="1"/>
          <p:nvPr/>
        </p:nvSpPr>
        <p:spPr>
          <a:xfrm>
            <a:off x="2030569" y="1362200"/>
            <a:ext cx="1563000" cy="448200"/>
          </a:xfrm>
          <a:prstGeom prst="rect">
            <a:avLst/>
          </a:prstGeom>
          <a:solidFill>
            <a:schemeClr val="accent1"/>
          </a:solidFill>
          <a:ln>
            <a:noFill/>
          </a:ln>
          <a:effectLst>
            <a:outerShdw blurRad="57150" rotWithShape="0" algn="bl" dir="5400000" dist="19050">
              <a:srgbClr val="000000">
                <a:alpha val="4902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 sz="1200">
                <a:solidFill>
                  <a:srgbClr val="FFFFFF"/>
                </a:solidFill>
                <a:latin typeface="Century Gothic"/>
                <a:ea typeface="Century Gothic"/>
                <a:cs typeface="Century Gothic"/>
                <a:sym typeface="Century Gothic"/>
              </a:rPr>
              <a:t>Cost-effective </a:t>
            </a:r>
            <a:endParaRPr b="1" sz="1200">
              <a:solidFill>
                <a:srgbClr val="FFFFFF"/>
              </a:solidFill>
              <a:latin typeface="Century Gothic"/>
              <a:ea typeface="Century Gothic"/>
              <a:cs typeface="Century Gothic"/>
              <a:sym typeface="Century Gothic"/>
            </a:endParaRPr>
          </a:p>
          <a:p>
            <a:pPr indent="0" lvl="0" marL="0" rtl="0" algn="ctr">
              <a:lnSpc>
                <a:spcPct val="90000"/>
              </a:lnSpc>
              <a:spcBef>
                <a:spcPts val="0"/>
              </a:spcBef>
              <a:spcAft>
                <a:spcPts val="0"/>
              </a:spcAft>
              <a:buClr>
                <a:srgbClr val="000000"/>
              </a:buClr>
              <a:buSzPts val="1600"/>
              <a:buFont typeface="Arial"/>
              <a:buNone/>
            </a:pPr>
            <a:r>
              <a:rPr b="1" lang="en" sz="1200">
                <a:solidFill>
                  <a:srgbClr val="FFFFFF"/>
                </a:solidFill>
                <a:latin typeface="Century Gothic"/>
                <a:ea typeface="Century Gothic"/>
                <a:cs typeface="Century Gothic"/>
                <a:sym typeface="Century Gothic"/>
              </a:rPr>
              <a:t>and Flexible</a:t>
            </a:r>
            <a:endParaRPr b="1" sz="1200">
              <a:solidFill>
                <a:srgbClr val="FFFFFF"/>
              </a:solidFill>
              <a:latin typeface="Century Gothic"/>
              <a:ea typeface="Century Gothic"/>
              <a:cs typeface="Century Gothic"/>
              <a:sym typeface="Century Gothic"/>
            </a:endParaRPr>
          </a:p>
        </p:txBody>
      </p:sp>
      <p:sp>
        <p:nvSpPr>
          <p:cNvPr id="1982" name="Google Shape;1982;p224"/>
          <p:cNvSpPr/>
          <p:nvPr/>
        </p:nvSpPr>
        <p:spPr>
          <a:xfrm>
            <a:off x="525001" y="5509400"/>
            <a:ext cx="579300" cy="579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3" name="Google Shape;1983;p224"/>
          <p:cNvPicPr preferRelativeResize="0"/>
          <p:nvPr/>
        </p:nvPicPr>
        <p:blipFill>
          <a:blip r:embed="rId3">
            <a:alphaModFix/>
          </a:blip>
          <a:stretch>
            <a:fillRect/>
          </a:stretch>
        </p:blipFill>
        <p:spPr>
          <a:xfrm>
            <a:off x="2205473" y="2234225"/>
            <a:ext cx="1132650" cy="976850"/>
          </a:xfrm>
          <a:prstGeom prst="rect">
            <a:avLst/>
          </a:prstGeom>
          <a:noFill/>
          <a:ln>
            <a:noFill/>
          </a:ln>
        </p:spPr>
      </p:pic>
      <p:sp>
        <p:nvSpPr>
          <p:cNvPr id="1984" name="Google Shape;1984;p224"/>
          <p:cNvSpPr txBox="1"/>
          <p:nvPr/>
        </p:nvSpPr>
        <p:spPr>
          <a:xfrm>
            <a:off x="3695400" y="3552175"/>
            <a:ext cx="1563000" cy="635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r>
              <a:rPr lang="en" sz="800">
                <a:solidFill>
                  <a:schemeClr val="dk1"/>
                </a:solidFill>
                <a:latin typeface="Montserrat"/>
                <a:ea typeface="Montserrat"/>
                <a:cs typeface="Montserrat"/>
                <a:sym typeface="Montserrat"/>
              </a:rPr>
              <a:t>Empower </a:t>
            </a:r>
            <a:r>
              <a:rPr b="1" lang="en" sz="800">
                <a:solidFill>
                  <a:schemeClr val="dk1"/>
                </a:solidFill>
                <a:latin typeface="Montserrat"/>
                <a:ea typeface="Montserrat"/>
                <a:cs typeface="Montserrat"/>
                <a:sym typeface="Montserrat"/>
              </a:rPr>
              <a:t>Analysts</a:t>
            </a:r>
            <a:r>
              <a:rPr lang="en" sz="800">
                <a:solidFill>
                  <a:schemeClr val="dk1"/>
                </a:solidFill>
                <a:latin typeface="Montserrat"/>
                <a:ea typeface="Montserrat"/>
                <a:cs typeface="Montserrat"/>
                <a:sym typeface="Montserrat"/>
              </a:rPr>
              <a:t> to enhance decision speed and quality with easy-to-use yet powerful SQL functions, and </a:t>
            </a:r>
            <a:r>
              <a:rPr b="1" lang="en" sz="800">
                <a:solidFill>
                  <a:schemeClr val="dk1"/>
                </a:solidFill>
                <a:latin typeface="Montserrat"/>
                <a:ea typeface="Montserrat"/>
                <a:cs typeface="Montserrat"/>
                <a:sym typeface="Montserrat"/>
              </a:rPr>
              <a:t>share risk forecasting insights </a:t>
            </a:r>
            <a:r>
              <a:rPr lang="en" sz="800">
                <a:solidFill>
                  <a:schemeClr val="dk1"/>
                </a:solidFill>
                <a:latin typeface="Montserrat"/>
                <a:ea typeface="Montserrat"/>
                <a:cs typeface="Montserrat"/>
                <a:sym typeface="Montserrat"/>
              </a:rPr>
              <a:t>through integrated </a:t>
            </a:r>
            <a:r>
              <a:rPr b="1" lang="en" sz="800">
                <a:solidFill>
                  <a:schemeClr val="dk1"/>
                </a:solidFill>
                <a:latin typeface="Montserrat"/>
                <a:ea typeface="Montserrat"/>
                <a:cs typeface="Montserrat"/>
                <a:sym typeface="Montserrat"/>
              </a:rPr>
              <a:t>analytics/BI tools</a:t>
            </a:r>
            <a:endParaRPr b="1"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sz="800">
              <a:solidFill>
                <a:srgbClr val="262626"/>
              </a:solidFill>
              <a:latin typeface="Montserrat"/>
              <a:ea typeface="Montserrat"/>
              <a:cs typeface="Montserrat"/>
              <a:sym typeface="Montserrat"/>
            </a:endParaRPr>
          </a:p>
        </p:txBody>
      </p:sp>
      <p:sp>
        <p:nvSpPr>
          <p:cNvPr id="1985" name="Google Shape;1985;p224"/>
          <p:cNvSpPr txBox="1"/>
          <p:nvPr/>
        </p:nvSpPr>
        <p:spPr>
          <a:xfrm>
            <a:off x="5359175" y="3552175"/>
            <a:ext cx="1591500" cy="7674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sz="800">
                <a:solidFill>
                  <a:srgbClr val="262626"/>
                </a:solidFill>
                <a:latin typeface="Montserrat"/>
                <a:ea typeface="Montserrat"/>
                <a:cs typeface="Montserrat"/>
                <a:sym typeface="Montserrat"/>
              </a:rPr>
              <a:t>Improve </a:t>
            </a:r>
            <a:r>
              <a:rPr b="1" lang="en" sz="800">
                <a:solidFill>
                  <a:srgbClr val="262626"/>
                </a:solidFill>
                <a:latin typeface="Montserrat"/>
                <a:ea typeface="Montserrat"/>
                <a:cs typeface="Montserrat"/>
                <a:sym typeface="Montserrat"/>
              </a:rPr>
              <a:t>due diligence</a:t>
            </a:r>
            <a:r>
              <a:rPr lang="en" sz="800">
                <a:solidFill>
                  <a:srgbClr val="262626"/>
                </a:solidFill>
                <a:latin typeface="Montserrat"/>
                <a:ea typeface="Montserrat"/>
                <a:cs typeface="Montserrat"/>
                <a:sym typeface="Montserrat"/>
              </a:rPr>
              <a:t> &amp; </a:t>
            </a:r>
            <a:r>
              <a:rPr b="1" lang="en" sz="800">
                <a:solidFill>
                  <a:srgbClr val="262626"/>
                </a:solidFill>
                <a:latin typeface="Montserrat"/>
                <a:ea typeface="Montserrat"/>
                <a:cs typeface="Montserrat"/>
                <a:sym typeface="Montserrat"/>
              </a:rPr>
              <a:t>security</a:t>
            </a:r>
            <a:r>
              <a:rPr lang="en" sz="800">
                <a:solidFill>
                  <a:srgbClr val="262626"/>
                </a:solidFill>
                <a:latin typeface="Montserrat"/>
                <a:ea typeface="Montserrat"/>
                <a:cs typeface="Montserrat"/>
                <a:sym typeface="Montserrat"/>
              </a:rPr>
              <a:t> </a:t>
            </a:r>
            <a:r>
              <a:rPr b="1" lang="en" sz="800">
                <a:solidFill>
                  <a:srgbClr val="262626"/>
                </a:solidFill>
                <a:latin typeface="Montserrat"/>
                <a:ea typeface="Montserrat"/>
                <a:cs typeface="Montserrat"/>
                <a:sym typeface="Montserrat"/>
              </a:rPr>
              <a:t>risk</a:t>
            </a:r>
            <a:r>
              <a:rPr lang="en" sz="800">
                <a:solidFill>
                  <a:srgbClr val="262626"/>
                </a:solidFill>
                <a:latin typeface="Montserrat"/>
                <a:ea typeface="Montserrat"/>
                <a:cs typeface="Montserrat"/>
                <a:sym typeface="Montserrat"/>
              </a:rPr>
              <a:t> </a:t>
            </a:r>
            <a:r>
              <a:rPr b="1" lang="en" sz="800">
                <a:solidFill>
                  <a:srgbClr val="262626"/>
                </a:solidFill>
                <a:latin typeface="Montserrat"/>
                <a:ea typeface="Montserrat"/>
                <a:cs typeface="Montserrat"/>
                <a:sym typeface="Montserrat"/>
              </a:rPr>
              <a:t>assessments</a:t>
            </a:r>
            <a:r>
              <a:rPr lang="en" sz="800">
                <a:solidFill>
                  <a:srgbClr val="262626"/>
                </a:solidFill>
                <a:latin typeface="Montserrat"/>
                <a:ea typeface="Montserrat"/>
                <a:cs typeface="Montserrat"/>
                <a:sym typeface="Montserrat"/>
              </a:rPr>
              <a:t> by extracting actionable insights from </a:t>
            </a:r>
            <a:r>
              <a:rPr b="1" lang="en" sz="800">
                <a:solidFill>
                  <a:srgbClr val="262626"/>
                </a:solidFill>
                <a:latin typeface="Montserrat"/>
                <a:ea typeface="Montserrat"/>
                <a:cs typeface="Montserrat"/>
                <a:sym typeface="Montserrat"/>
              </a:rPr>
              <a:t>unstructured data</a:t>
            </a:r>
            <a:r>
              <a:rPr lang="en" sz="800">
                <a:solidFill>
                  <a:srgbClr val="262626"/>
                </a:solidFill>
                <a:latin typeface="Montserrat"/>
                <a:ea typeface="Montserrat"/>
                <a:cs typeface="Montserrat"/>
                <a:sym typeface="Montserrat"/>
              </a:rPr>
              <a:t> sets </a:t>
            </a:r>
            <a:r>
              <a:rPr b="1" lang="en" sz="800">
                <a:solidFill>
                  <a:srgbClr val="262626"/>
                </a:solidFill>
                <a:latin typeface="Montserrat"/>
                <a:ea typeface="Montserrat"/>
                <a:cs typeface="Montserrat"/>
                <a:sym typeface="Montserrat"/>
              </a:rPr>
              <a:t>without</a:t>
            </a:r>
            <a:r>
              <a:rPr lang="en" sz="800">
                <a:solidFill>
                  <a:srgbClr val="262626"/>
                </a:solidFill>
                <a:latin typeface="Montserrat"/>
                <a:ea typeface="Montserrat"/>
                <a:cs typeface="Montserrat"/>
                <a:sym typeface="Montserrat"/>
              </a:rPr>
              <a:t> </a:t>
            </a:r>
            <a:r>
              <a:rPr b="1" lang="en" sz="800">
                <a:solidFill>
                  <a:srgbClr val="262626"/>
                </a:solidFill>
                <a:latin typeface="Montserrat"/>
                <a:ea typeface="Montserrat"/>
                <a:cs typeface="Montserrat"/>
                <a:sym typeface="Montserrat"/>
              </a:rPr>
              <a:t>manual</a:t>
            </a:r>
            <a:r>
              <a:rPr lang="en" sz="800">
                <a:solidFill>
                  <a:srgbClr val="262626"/>
                </a:solidFill>
                <a:latin typeface="Montserrat"/>
                <a:ea typeface="Montserrat"/>
                <a:cs typeface="Montserrat"/>
                <a:sym typeface="Montserrat"/>
              </a:rPr>
              <a:t> intervention, streamlining the analysis process and </a:t>
            </a:r>
            <a:r>
              <a:rPr b="1" lang="en" sz="800">
                <a:solidFill>
                  <a:srgbClr val="262626"/>
                </a:solidFill>
                <a:latin typeface="Montserrat"/>
                <a:ea typeface="Montserrat"/>
                <a:cs typeface="Montserrat"/>
                <a:sym typeface="Montserrat"/>
              </a:rPr>
              <a:t>accelerating</a:t>
            </a:r>
            <a:r>
              <a:rPr lang="en" sz="800">
                <a:solidFill>
                  <a:srgbClr val="262626"/>
                </a:solidFill>
                <a:latin typeface="Montserrat"/>
                <a:ea typeface="Montserrat"/>
                <a:cs typeface="Montserrat"/>
                <a:sym typeface="Montserrat"/>
              </a:rPr>
              <a:t> critical decision making.</a:t>
            </a:r>
            <a:endParaRPr sz="800">
              <a:solidFill>
                <a:srgbClr val="262626"/>
              </a:solidFill>
              <a:latin typeface="Montserrat"/>
              <a:ea typeface="Montserrat"/>
              <a:cs typeface="Montserrat"/>
              <a:sym typeface="Montserrat"/>
            </a:endParaRPr>
          </a:p>
        </p:txBody>
      </p:sp>
      <p:sp>
        <p:nvSpPr>
          <p:cNvPr id="1986" name="Google Shape;1986;p224"/>
          <p:cNvSpPr txBox="1"/>
          <p:nvPr/>
        </p:nvSpPr>
        <p:spPr>
          <a:xfrm>
            <a:off x="7022975" y="3552175"/>
            <a:ext cx="1563000" cy="6351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sz="800">
                <a:solidFill>
                  <a:srgbClr val="262626"/>
                </a:solidFill>
                <a:latin typeface="Montserrat"/>
                <a:ea typeface="Montserrat"/>
                <a:cs typeface="Montserrat"/>
                <a:sym typeface="Montserrat"/>
              </a:rPr>
              <a:t>Revolutionize</a:t>
            </a:r>
            <a:r>
              <a:rPr lang="en" sz="800">
                <a:solidFill>
                  <a:srgbClr val="262626"/>
                </a:solidFill>
                <a:latin typeface="Montserrat"/>
                <a:ea typeface="Montserrat"/>
                <a:cs typeface="Montserrat"/>
                <a:sym typeface="Montserrat"/>
              </a:rPr>
              <a:t> asset management by enabling effortless </a:t>
            </a:r>
            <a:r>
              <a:rPr b="1" lang="en" sz="800">
                <a:solidFill>
                  <a:srgbClr val="262626"/>
                </a:solidFill>
                <a:latin typeface="Montserrat"/>
                <a:ea typeface="Montserrat"/>
                <a:cs typeface="Montserrat"/>
                <a:sym typeface="Montserrat"/>
              </a:rPr>
              <a:t>data sharing</a:t>
            </a:r>
            <a:r>
              <a:rPr lang="en" sz="800">
                <a:solidFill>
                  <a:srgbClr val="262626"/>
                </a:solidFill>
                <a:latin typeface="Montserrat"/>
                <a:ea typeface="Montserrat"/>
                <a:cs typeface="Montserrat"/>
                <a:sym typeface="Montserrat"/>
              </a:rPr>
              <a:t> and </a:t>
            </a:r>
            <a:r>
              <a:rPr b="1" lang="en" sz="800">
                <a:solidFill>
                  <a:srgbClr val="262626"/>
                </a:solidFill>
                <a:latin typeface="Montserrat"/>
                <a:ea typeface="Montserrat"/>
                <a:cs typeface="Montserrat"/>
                <a:sym typeface="Montserrat"/>
              </a:rPr>
              <a:t>marketplace</a:t>
            </a:r>
            <a:r>
              <a:rPr lang="en" sz="800">
                <a:solidFill>
                  <a:srgbClr val="262626"/>
                </a:solidFill>
                <a:latin typeface="Montserrat"/>
                <a:ea typeface="Montserrat"/>
                <a:cs typeface="Montserrat"/>
                <a:sym typeface="Montserrat"/>
              </a:rPr>
              <a:t> access, streamlining collaboration, driving </a:t>
            </a:r>
            <a:r>
              <a:rPr b="1" lang="en" sz="800">
                <a:solidFill>
                  <a:srgbClr val="262626"/>
                </a:solidFill>
                <a:latin typeface="Montserrat"/>
                <a:ea typeface="Montserrat"/>
                <a:cs typeface="Montserrat"/>
                <a:sym typeface="Montserrat"/>
              </a:rPr>
              <a:t>decision-making</a:t>
            </a:r>
            <a:r>
              <a:rPr lang="en" sz="800">
                <a:solidFill>
                  <a:srgbClr val="262626"/>
                </a:solidFill>
                <a:latin typeface="Montserrat"/>
                <a:ea typeface="Montserrat"/>
                <a:cs typeface="Montserrat"/>
                <a:sym typeface="Montserrat"/>
              </a:rPr>
              <a:t> and </a:t>
            </a:r>
            <a:r>
              <a:rPr b="1" lang="en" sz="800">
                <a:solidFill>
                  <a:srgbClr val="262626"/>
                </a:solidFill>
                <a:latin typeface="Montserrat"/>
                <a:ea typeface="Montserrat"/>
                <a:cs typeface="Montserrat"/>
                <a:sym typeface="Montserrat"/>
              </a:rPr>
              <a:t>operational efficiency.</a:t>
            </a:r>
            <a:endParaRPr b="1" sz="800">
              <a:solidFill>
                <a:srgbClr val="262626"/>
              </a:solidFill>
              <a:latin typeface="Montserrat"/>
              <a:ea typeface="Montserrat"/>
              <a:cs typeface="Montserrat"/>
              <a:sym typeface="Montserrat"/>
            </a:endParaRPr>
          </a:p>
        </p:txBody>
      </p:sp>
      <p:sp>
        <p:nvSpPr>
          <p:cNvPr id="1987" name="Google Shape;1987;p224"/>
          <p:cNvSpPr txBox="1"/>
          <p:nvPr/>
        </p:nvSpPr>
        <p:spPr>
          <a:xfrm>
            <a:off x="2031612" y="3552175"/>
            <a:ext cx="1563000" cy="928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Tailor to specific workload needs</a:t>
            </a:r>
            <a:r>
              <a:rPr lang="en" sz="800">
                <a:solidFill>
                  <a:schemeClr val="dk1"/>
                </a:solidFill>
                <a:latin typeface="Montserrat"/>
                <a:ea typeface="Montserrat"/>
                <a:cs typeface="Montserrat"/>
                <a:sym typeface="Montserrat"/>
              </a:rPr>
              <a:t> and budgets by scaling up and down depending on the workload requirements</a:t>
            </a:r>
            <a:endParaRPr sz="800">
              <a:solidFill>
                <a:srgbClr val="262626"/>
              </a:solidFill>
              <a:latin typeface="Montserrat"/>
              <a:ea typeface="Montserrat"/>
              <a:cs typeface="Montserrat"/>
              <a:sym typeface="Montserrat"/>
            </a:endParaRPr>
          </a:p>
        </p:txBody>
      </p:sp>
      <p:cxnSp>
        <p:nvCxnSpPr>
          <p:cNvPr id="1988" name="Google Shape;1988;p224"/>
          <p:cNvCxnSpPr/>
          <p:nvPr/>
        </p:nvCxnSpPr>
        <p:spPr>
          <a:xfrm flipH="1" rot="10800000">
            <a:off x="384775" y="1078688"/>
            <a:ext cx="3160500" cy="3000"/>
          </a:xfrm>
          <a:prstGeom prst="straightConnector1">
            <a:avLst/>
          </a:prstGeom>
          <a:noFill/>
          <a:ln cap="flat" cmpd="sng" w="9525">
            <a:solidFill>
              <a:srgbClr val="2C506D"/>
            </a:solidFill>
            <a:prstDash val="solid"/>
            <a:round/>
            <a:headEnd len="med" w="med" type="oval"/>
            <a:tailEnd len="med" w="med" type="oval"/>
          </a:ln>
        </p:spPr>
      </p:cxnSp>
      <p:sp>
        <p:nvSpPr>
          <p:cNvPr id="1989" name="Google Shape;1989;p224"/>
          <p:cNvSpPr txBox="1"/>
          <p:nvPr/>
        </p:nvSpPr>
        <p:spPr>
          <a:xfrm>
            <a:off x="855925" y="883733"/>
            <a:ext cx="2218200" cy="338700"/>
          </a:xfrm>
          <a:prstGeom prst="rect">
            <a:avLst/>
          </a:prstGeom>
          <a:solidFill>
            <a:srgbClr val="FFFFFF"/>
          </a:solidFill>
          <a:ln>
            <a:noFill/>
          </a:ln>
        </p:spPr>
        <p:txBody>
          <a:bodyPr anchorCtr="0" anchor="t" bIns="91425" lIns="36000" spcFirstLastPara="1" rIns="36000"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solidFill>
                  <a:srgbClr val="2C506D"/>
                </a:solidFill>
                <a:latin typeface="Montserrat"/>
                <a:ea typeface="Montserrat"/>
                <a:cs typeface="Montserrat"/>
                <a:sym typeface="Montserrat"/>
              </a:rPr>
              <a:t>PLATFORM</a:t>
            </a:r>
            <a:endParaRPr b="1" i="0" sz="1000" u="none" cap="none" strike="noStrike">
              <a:solidFill>
                <a:srgbClr val="2C506D"/>
              </a:solidFill>
              <a:latin typeface="Montserrat"/>
              <a:ea typeface="Montserrat"/>
              <a:cs typeface="Montserrat"/>
              <a:sym typeface="Montserrat"/>
            </a:endParaRPr>
          </a:p>
        </p:txBody>
      </p:sp>
      <p:cxnSp>
        <p:nvCxnSpPr>
          <p:cNvPr id="1990" name="Google Shape;1990;p224"/>
          <p:cNvCxnSpPr/>
          <p:nvPr/>
        </p:nvCxnSpPr>
        <p:spPr>
          <a:xfrm flipH="1" rot="10800000">
            <a:off x="3732725" y="1076888"/>
            <a:ext cx="4878900" cy="9000"/>
          </a:xfrm>
          <a:prstGeom prst="straightConnector1">
            <a:avLst/>
          </a:prstGeom>
          <a:noFill/>
          <a:ln cap="flat" cmpd="sng" w="9525">
            <a:solidFill>
              <a:srgbClr val="2C506D"/>
            </a:solidFill>
            <a:prstDash val="solid"/>
            <a:round/>
            <a:headEnd len="med" w="med" type="oval"/>
            <a:tailEnd len="med" w="med" type="oval"/>
          </a:ln>
        </p:spPr>
      </p:cxnSp>
      <p:sp>
        <p:nvSpPr>
          <p:cNvPr id="1991" name="Google Shape;1991;p224"/>
          <p:cNvSpPr txBox="1"/>
          <p:nvPr/>
        </p:nvSpPr>
        <p:spPr>
          <a:xfrm>
            <a:off x="5063075" y="883733"/>
            <a:ext cx="2218200" cy="338700"/>
          </a:xfrm>
          <a:prstGeom prst="rect">
            <a:avLst/>
          </a:prstGeom>
          <a:solidFill>
            <a:srgbClr val="FFFFFF"/>
          </a:solidFill>
          <a:ln>
            <a:noFill/>
          </a:ln>
        </p:spPr>
        <p:txBody>
          <a:bodyPr anchorCtr="0" anchor="t" bIns="91425" lIns="36000" spcFirstLastPara="1" rIns="36000"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solidFill>
                  <a:srgbClr val="2C506D"/>
                </a:solidFill>
                <a:latin typeface="Montserrat"/>
                <a:ea typeface="Montserrat"/>
                <a:cs typeface="Montserrat"/>
                <a:sym typeface="Montserrat"/>
              </a:rPr>
              <a:t>KEY FEATURES</a:t>
            </a:r>
            <a:endParaRPr b="1" i="0" sz="1000" u="none" cap="none" strike="noStrike">
              <a:solidFill>
                <a:srgbClr val="2C506D"/>
              </a:solidFill>
              <a:latin typeface="Montserrat"/>
              <a:ea typeface="Montserrat"/>
              <a:cs typeface="Montserrat"/>
              <a:sym typeface="Montserrat"/>
            </a:endParaRPr>
          </a:p>
        </p:txBody>
      </p:sp>
      <p:sp>
        <p:nvSpPr>
          <p:cNvPr id="1992" name="Google Shape;1992;p224"/>
          <p:cNvSpPr txBox="1"/>
          <p:nvPr/>
        </p:nvSpPr>
        <p:spPr>
          <a:xfrm>
            <a:off x="3276150" y="4724075"/>
            <a:ext cx="2591700" cy="3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Business Value</a:t>
            </a:r>
            <a:endParaRPr b="1">
              <a:solidFill>
                <a:srgbClr val="FFFFFF"/>
              </a:solidFill>
              <a:latin typeface="Montserrat"/>
              <a:ea typeface="Montserrat"/>
              <a:cs typeface="Montserrat"/>
              <a:sym typeface="Montserrat"/>
            </a:endParaRPr>
          </a:p>
        </p:txBody>
      </p:sp>
      <p:pic>
        <p:nvPicPr>
          <p:cNvPr id="1993" name="Google Shape;1993;p224"/>
          <p:cNvPicPr preferRelativeResize="0"/>
          <p:nvPr/>
        </p:nvPicPr>
        <p:blipFill>
          <a:blip r:embed="rId4">
            <a:alphaModFix/>
          </a:blip>
          <a:stretch>
            <a:fillRect/>
          </a:stretch>
        </p:blipFill>
        <p:spPr>
          <a:xfrm>
            <a:off x="5823350" y="2280031"/>
            <a:ext cx="794400" cy="870796"/>
          </a:xfrm>
          <a:prstGeom prst="rect">
            <a:avLst/>
          </a:prstGeom>
          <a:noFill/>
          <a:ln>
            <a:noFill/>
          </a:ln>
        </p:spPr>
      </p:pic>
      <p:grpSp>
        <p:nvGrpSpPr>
          <p:cNvPr id="1994" name="Google Shape;1994;p224"/>
          <p:cNvGrpSpPr/>
          <p:nvPr/>
        </p:nvGrpSpPr>
        <p:grpSpPr>
          <a:xfrm>
            <a:off x="3969659" y="2328124"/>
            <a:ext cx="1093679" cy="794336"/>
            <a:chOff x="5069500" y="1809199"/>
            <a:chExt cx="1296903" cy="953928"/>
          </a:xfrm>
        </p:grpSpPr>
        <p:pic>
          <p:nvPicPr>
            <p:cNvPr descr="A blue lines and dots on a black background&#10;&#10;Description automatically generated with low confidence" id="1995" name="Google Shape;1995;p224"/>
            <p:cNvPicPr preferRelativeResize="0"/>
            <p:nvPr/>
          </p:nvPicPr>
          <p:blipFill>
            <a:blip r:embed="rId5">
              <a:alphaModFix/>
            </a:blip>
            <a:stretch>
              <a:fillRect/>
            </a:stretch>
          </p:blipFill>
          <p:spPr>
            <a:xfrm>
              <a:off x="5069500" y="1809199"/>
              <a:ext cx="1296903" cy="953928"/>
            </a:xfrm>
            <a:prstGeom prst="rect">
              <a:avLst/>
            </a:prstGeom>
            <a:noFill/>
            <a:ln>
              <a:noFill/>
            </a:ln>
          </p:spPr>
        </p:pic>
        <p:sp>
          <p:nvSpPr>
            <p:cNvPr id="1996" name="Google Shape;1996;p224"/>
            <p:cNvSpPr/>
            <p:nvPr/>
          </p:nvSpPr>
          <p:spPr>
            <a:xfrm>
              <a:off x="5109100" y="1844150"/>
              <a:ext cx="1219800" cy="878400"/>
            </a:xfrm>
            <a:prstGeom prst="roundRect">
              <a:avLst>
                <a:gd fmla="val 3313" name="adj"/>
              </a:avLst>
            </a:prstGeom>
            <a:solidFill>
              <a:srgbClr val="27B1E3">
                <a:alpha val="11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7" name="Google Shape;1997;p224"/>
          <p:cNvPicPr preferRelativeResize="0"/>
          <p:nvPr/>
        </p:nvPicPr>
        <p:blipFill rotWithShape="1">
          <a:blip r:embed="rId6">
            <a:alphaModFix/>
          </a:blip>
          <a:srcRect b="21822" l="6436" r="6584" t="9876"/>
          <a:stretch/>
        </p:blipFill>
        <p:spPr>
          <a:xfrm>
            <a:off x="6983525" y="2320135"/>
            <a:ext cx="1641900" cy="710500"/>
          </a:xfrm>
          <a:prstGeom prst="rect">
            <a:avLst/>
          </a:prstGeom>
          <a:noFill/>
          <a:ln>
            <a:noFill/>
          </a:ln>
        </p:spPr>
      </p:pic>
      <p:pic>
        <p:nvPicPr>
          <p:cNvPr id="1998" name="Google Shape;1998;p224"/>
          <p:cNvPicPr preferRelativeResize="0"/>
          <p:nvPr/>
        </p:nvPicPr>
        <p:blipFill>
          <a:blip r:embed="rId7">
            <a:alphaModFix/>
          </a:blip>
          <a:stretch>
            <a:fillRect/>
          </a:stretch>
        </p:blipFill>
        <p:spPr>
          <a:xfrm>
            <a:off x="672350" y="2300300"/>
            <a:ext cx="829524" cy="82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25"/>
          <p:cNvSpPr txBox="1"/>
          <p:nvPr>
            <p:ph idx="1" type="body"/>
          </p:nvPr>
        </p:nvSpPr>
        <p:spPr>
          <a:xfrm>
            <a:off x="365750" y="1886350"/>
            <a:ext cx="7484400" cy="1357200"/>
          </a:xfrm>
          <a:prstGeom prst="rect">
            <a:avLst/>
          </a:prstGeom>
        </p:spPr>
        <p:txBody>
          <a:bodyPr anchorCtr="0" anchor="ctr" bIns="45700" lIns="91425" spcFirstLastPara="1" rIns="91425" wrap="square" tIns="45700">
            <a:normAutofit/>
          </a:bodyPr>
          <a:lstStyle/>
          <a:p>
            <a:pPr indent="0" lvl="0" marL="0" rtl="0" algn="l">
              <a:lnSpc>
                <a:spcPct val="74000"/>
              </a:lnSpc>
              <a:spcBef>
                <a:spcPts val="0"/>
              </a:spcBef>
              <a:spcAft>
                <a:spcPts val="1000"/>
              </a:spcAft>
              <a:buNone/>
            </a:pPr>
            <a:r>
              <a:rPr lang="en" sz="5200">
                <a:solidFill>
                  <a:schemeClr val="lt1"/>
                </a:solidFill>
              </a:rPr>
              <a:t>THANK YOU</a:t>
            </a:r>
            <a:endParaRPr sz="5200">
              <a:solidFill>
                <a:schemeClr val="lt1"/>
              </a:solidFill>
            </a:endParaRPr>
          </a:p>
        </p:txBody>
      </p:sp>
      <p:sp>
        <p:nvSpPr>
          <p:cNvPr id="2004" name="Google Shape;2004;p2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26"/>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010" name="Google Shape;2010;p22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0" lang="en">
                <a:latin typeface="Montserrat ExtraBold"/>
                <a:ea typeface="Montserrat ExtraBold"/>
                <a:cs typeface="Montserrat ExtraBold"/>
                <a:sym typeface="Montserrat ExtraBold"/>
              </a:rPr>
              <a:t>Snowflake Platform Architecture</a:t>
            </a:r>
            <a:endParaRPr b="0">
              <a:latin typeface="Montserrat ExtraBold"/>
              <a:ea typeface="Montserrat ExtraBold"/>
              <a:cs typeface="Montserrat ExtraBold"/>
              <a:sym typeface="Montserrat ExtraBold"/>
            </a:endParaRPr>
          </a:p>
          <a:p>
            <a:pPr indent="0" lvl="0" marL="0" rtl="0" algn="l">
              <a:lnSpc>
                <a:spcPct val="90000"/>
              </a:lnSpc>
              <a:spcBef>
                <a:spcPts val="0"/>
              </a:spcBef>
              <a:spcAft>
                <a:spcPts val="0"/>
              </a:spcAft>
              <a:buNone/>
            </a:pPr>
            <a:r>
              <a:rPr b="0" lang="en" sz="1600">
                <a:solidFill>
                  <a:schemeClr val="accent1"/>
                </a:solidFill>
                <a:latin typeface="Montserrat Medium"/>
                <a:ea typeface="Montserrat Medium"/>
                <a:cs typeface="Montserrat Medium"/>
                <a:sym typeface="Montserrat Medium"/>
              </a:rPr>
              <a:t>Built from the ground up to take advantage of the cloud</a:t>
            </a:r>
            <a:endParaRPr b="0" sz="1600">
              <a:solidFill>
                <a:schemeClr val="accent1"/>
              </a:solidFill>
              <a:latin typeface="Montserrat Medium"/>
              <a:ea typeface="Montserrat Medium"/>
              <a:cs typeface="Montserrat Medium"/>
              <a:sym typeface="Montserrat Medium"/>
            </a:endParaRPr>
          </a:p>
        </p:txBody>
      </p:sp>
      <p:pic>
        <p:nvPicPr>
          <p:cNvPr id="2011" name="Google Shape;2011;p226"/>
          <p:cNvPicPr preferRelativeResize="0"/>
          <p:nvPr/>
        </p:nvPicPr>
        <p:blipFill rotWithShape="1">
          <a:blip r:embed="rId3">
            <a:alphaModFix/>
          </a:blip>
          <a:srcRect b="0" l="27065" r="0" t="0"/>
          <a:stretch/>
        </p:blipFill>
        <p:spPr>
          <a:xfrm>
            <a:off x="457197" y="1176975"/>
            <a:ext cx="3492808" cy="3561250"/>
          </a:xfrm>
          <a:prstGeom prst="rect">
            <a:avLst/>
          </a:prstGeom>
          <a:noFill/>
          <a:ln>
            <a:noFill/>
          </a:ln>
        </p:spPr>
      </p:pic>
      <p:cxnSp>
        <p:nvCxnSpPr>
          <p:cNvPr id="2012" name="Google Shape;2012;p226"/>
          <p:cNvCxnSpPr/>
          <p:nvPr/>
        </p:nvCxnSpPr>
        <p:spPr>
          <a:xfrm flipH="1">
            <a:off x="3209850" y="1598600"/>
            <a:ext cx="741900" cy="364500"/>
          </a:xfrm>
          <a:prstGeom prst="straightConnector1">
            <a:avLst/>
          </a:prstGeom>
          <a:noFill/>
          <a:ln cap="rnd" cmpd="sng" w="19050">
            <a:solidFill>
              <a:schemeClr val="accent4"/>
            </a:solidFill>
            <a:prstDash val="solid"/>
            <a:round/>
            <a:headEnd len="sm" w="sm" type="none"/>
            <a:tailEnd len="med" w="med" type="triangle"/>
          </a:ln>
          <a:effectLst>
            <a:outerShdw blurRad="28575" rotWithShape="0" algn="bl" dir="5400000" dist="19050">
              <a:srgbClr val="000000">
                <a:alpha val="50000"/>
              </a:srgbClr>
            </a:outerShdw>
          </a:effectLst>
        </p:spPr>
      </p:cxnSp>
      <p:sp>
        <p:nvSpPr>
          <p:cNvPr id="2013" name="Google Shape;2013;p226"/>
          <p:cNvSpPr txBox="1"/>
          <p:nvPr/>
        </p:nvSpPr>
        <p:spPr>
          <a:xfrm>
            <a:off x="3936025" y="1378825"/>
            <a:ext cx="2590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Montserrat ExtraBold"/>
                <a:ea typeface="Montserrat ExtraBold"/>
                <a:cs typeface="Montserrat ExtraBold"/>
                <a:sym typeface="Montserrat ExtraBold"/>
              </a:rPr>
              <a:t>SNOWGRID</a:t>
            </a:r>
            <a:endParaRPr>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000">
                <a:latin typeface="Lato"/>
                <a:ea typeface="Lato"/>
                <a:cs typeface="Lato"/>
                <a:sym typeface="Lato"/>
              </a:rPr>
              <a:t>Consume and share data across AWS, Azure and GCP clouds with no ETL and enabling cross cloud continuity</a:t>
            </a:r>
            <a:endParaRPr sz="1000">
              <a:latin typeface="Lato"/>
              <a:ea typeface="Lato"/>
              <a:cs typeface="Lato"/>
              <a:sym typeface="Lato"/>
            </a:endParaRPr>
          </a:p>
        </p:txBody>
      </p:sp>
      <p:sp>
        <p:nvSpPr>
          <p:cNvPr id="2014" name="Google Shape;2014;p226"/>
          <p:cNvSpPr txBox="1"/>
          <p:nvPr/>
        </p:nvSpPr>
        <p:spPr>
          <a:xfrm>
            <a:off x="6678600" y="1594225"/>
            <a:ext cx="207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Increase data collaboration while reducing costs and revealing new insights</a:t>
            </a:r>
            <a:endParaRPr sz="1000">
              <a:solidFill>
                <a:schemeClr val="accent1"/>
              </a:solidFill>
              <a:latin typeface="Lato"/>
              <a:ea typeface="Lato"/>
              <a:cs typeface="Lato"/>
              <a:sym typeface="Lato"/>
            </a:endParaRPr>
          </a:p>
        </p:txBody>
      </p:sp>
      <p:cxnSp>
        <p:nvCxnSpPr>
          <p:cNvPr id="2015" name="Google Shape;2015;p226"/>
          <p:cNvCxnSpPr/>
          <p:nvPr/>
        </p:nvCxnSpPr>
        <p:spPr>
          <a:xfrm flipH="1">
            <a:off x="3260925" y="2423475"/>
            <a:ext cx="697200" cy="38400"/>
          </a:xfrm>
          <a:prstGeom prst="straightConnector1">
            <a:avLst/>
          </a:prstGeom>
          <a:noFill/>
          <a:ln cap="rnd" cmpd="sng" w="19050">
            <a:solidFill>
              <a:schemeClr val="accent4"/>
            </a:solidFill>
            <a:prstDash val="solid"/>
            <a:round/>
            <a:headEnd len="sm" w="sm" type="none"/>
            <a:tailEnd len="med" w="med" type="triangle"/>
          </a:ln>
          <a:effectLst>
            <a:outerShdw blurRad="28575" rotWithShape="0" algn="bl" dir="5400000" dist="19050">
              <a:srgbClr val="000000">
                <a:alpha val="50000"/>
              </a:srgbClr>
            </a:outerShdw>
          </a:effectLst>
        </p:spPr>
      </p:cxnSp>
      <p:sp>
        <p:nvSpPr>
          <p:cNvPr id="2016" name="Google Shape;2016;p226"/>
          <p:cNvSpPr txBox="1"/>
          <p:nvPr/>
        </p:nvSpPr>
        <p:spPr>
          <a:xfrm>
            <a:off x="3936025" y="2217961"/>
            <a:ext cx="2507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accent1"/>
                </a:solidFill>
                <a:latin typeface="Montserrat ExtraBold"/>
                <a:ea typeface="Montserrat ExtraBold"/>
                <a:cs typeface="Montserrat ExtraBold"/>
                <a:sym typeface="Montserrat ExtraBold"/>
              </a:rPr>
              <a:t>CLOUD SERVICES</a:t>
            </a:r>
            <a:endParaRPr>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000">
                <a:latin typeface="Lato"/>
                <a:ea typeface="Lato"/>
                <a:cs typeface="Lato"/>
                <a:sym typeface="Lato"/>
              </a:rPr>
              <a:t>Near zero maintenance, easier for IT teams to implement and run, single governance model</a:t>
            </a:r>
            <a:endParaRPr sz="1000">
              <a:latin typeface="Lato"/>
              <a:ea typeface="Lato"/>
              <a:cs typeface="Lato"/>
              <a:sym typeface="Lato"/>
            </a:endParaRPr>
          </a:p>
        </p:txBody>
      </p:sp>
      <p:sp>
        <p:nvSpPr>
          <p:cNvPr id="2017" name="Google Shape;2017;p226"/>
          <p:cNvSpPr txBox="1"/>
          <p:nvPr/>
        </p:nvSpPr>
        <p:spPr>
          <a:xfrm>
            <a:off x="3936025" y="3076150"/>
            <a:ext cx="2742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Montserrat ExtraBold"/>
                <a:ea typeface="Montserrat ExtraBold"/>
                <a:cs typeface="Montserrat ExtraBold"/>
                <a:sym typeface="Montserrat ExtraBold"/>
              </a:rPr>
              <a:t>MULTI-CLUSTER COMPUTE</a:t>
            </a:r>
            <a:endParaRPr>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000">
                <a:latin typeface="Lato"/>
                <a:ea typeface="Lato"/>
                <a:cs typeface="Lato"/>
                <a:sym typeface="Lato"/>
              </a:rPr>
              <a:t>Isolated compute removes contention, </a:t>
            </a:r>
            <a:br>
              <a:rPr lang="en" sz="1000">
                <a:latin typeface="Lato"/>
                <a:ea typeface="Lato"/>
                <a:cs typeface="Lato"/>
                <a:sym typeface="Lato"/>
              </a:rPr>
            </a:br>
            <a:r>
              <a:rPr lang="en" sz="1000">
                <a:latin typeface="Lato"/>
                <a:ea typeface="Lato"/>
                <a:cs typeface="Lato"/>
                <a:sym typeface="Lato"/>
              </a:rPr>
              <a:t>work at the right scale, in the language of </a:t>
            </a:r>
            <a:br>
              <a:rPr lang="en" sz="1000">
                <a:latin typeface="Lato"/>
                <a:ea typeface="Lato"/>
                <a:cs typeface="Lato"/>
                <a:sym typeface="Lato"/>
              </a:rPr>
            </a:br>
            <a:r>
              <a:rPr lang="en" sz="1000">
                <a:latin typeface="Lato"/>
                <a:ea typeface="Lato"/>
                <a:cs typeface="Lato"/>
                <a:sym typeface="Lato"/>
              </a:rPr>
              <a:t>your choice</a:t>
            </a:r>
            <a:endParaRPr sz="1000">
              <a:latin typeface="Lato"/>
              <a:ea typeface="Lato"/>
              <a:cs typeface="Lato"/>
              <a:sym typeface="Lato"/>
            </a:endParaRPr>
          </a:p>
        </p:txBody>
      </p:sp>
      <p:sp>
        <p:nvSpPr>
          <p:cNvPr id="2018" name="Google Shape;2018;p226"/>
          <p:cNvSpPr txBox="1"/>
          <p:nvPr/>
        </p:nvSpPr>
        <p:spPr>
          <a:xfrm>
            <a:off x="3936025" y="3918800"/>
            <a:ext cx="2202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accent1"/>
                </a:solidFill>
                <a:latin typeface="Montserrat ExtraBold"/>
                <a:ea typeface="Montserrat ExtraBold"/>
                <a:cs typeface="Montserrat ExtraBold"/>
                <a:sym typeface="Montserrat ExtraBold"/>
              </a:rPr>
              <a:t>STORAGE</a:t>
            </a:r>
            <a:endParaRPr>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000">
                <a:latin typeface="Lato"/>
                <a:ea typeface="Lato"/>
                <a:cs typeface="Lato"/>
                <a:sym typeface="Lato"/>
              </a:rPr>
              <a:t>No capacity constraints, encrypted by default, multi-data centre resilience by default</a:t>
            </a:r>
            <a:endParaRPr sz="1000">
              <a:latin typeface="Lato"/>
              <a:ea typeface="Lato"/>
              <a:cs typeface="Lato"/>
              <a:sym typeface="Lato"/>
            </a:endParaRPr>
          </a:p>
        </p:txBody>
      </p:sp>
      <p:cxnSp>
        <p:nvCxnSpPr>
          <p:cNvPr id="2019" name="Google Shape;2019;p226"/>
          <p:cNvCxnSpPr/>
          <p:nvPr/>
        </p:nvCxnSpPr>
        <p:spPr>
          <a:xfrm rot="10800000">
            <a:off x="2877350" y="2924125"/>
            <a:ext cx="1068000" cy="349800"/>
          </a:xfrm>
          <a:prstGeom prst="straightConnector1">
            <a:avLst/>
          </a:prstGeom>
          <a:noFill/>
          <a:ln cap="rnd" cmpd="sng" w="19050">
            <a:solidFill>
              <a:schemeClr val="accent4"/>
            </a:solidFill>
            <a:prstDash val="solid"/>
            <a:round/>
            <a:headEnd len="sm" w="sm" type="none"/>
            <a:tailEnd len="med" w="med" type="triangle"/>
          </a:ln>
          <a:effectLst>
            <a:outerShdw blurRad="28575" rotWithShape="0" algn="bl" dir="5400000" dist="19050">
              <a:srgbClr val="000000">
                <a:alpha val="50000"/>
              </a:srgbClr>
            </a:outerShdw>
          </a:effectLst>
        </p:spPr>
      </p:cxnSp>
      <p:cxnSp>
        <p:nvCxnSpPr>
          <p:cNvPr id="2020" name="Google Shape;2020;p226"/>
          <p:cNvCxnSpPr/>
          <p:nvPr/>
        </p:nvCxnSpPr>
        <p:spPr>
          <a:xfrm rot="10800000">
            <a:off x="2487550" y="3222800"/>
            <a:ext cx="1451400" cy="895200"/>
          </a:xfrm>
          <a:prstGeom prst="straightConnector1">
            <a:avLst/>
          </a:prstGeom>
          <a:noFill/>
          <a:ln cap="rnd" cmpd="sng" w="19050">
            <a:solidFill>
              <a:schemeClr val="accent4"/>
            </a:solidFill>
            <a:prstDash val="solid"/>
            <a:round/>
            <a:headEnd len="sm" w="sm" type="none"/>
            <a:tailEnd len="med" w="med" type="triangle"/>
          </a:ln>
          <a:effectLst>
            <a:outerShdw blurRad="28575" rotWithShape="0" algn="bl" dir="5400000" dist="19050">
              <a:srgbClr val="000000">
                <a:alpha val="50000"/>
              </a:srgbClr>
            </a:outerShdw>
          </a:effectLst>
        </p:spPr>
      </p:cxnSp>
      <p:sp>
        <p:nvSpPr>
          <p:cNvPr id="2021" name="Google Shape;2021;p226"/>
          <p:cNvSpPr txBox="1"/>
          <p:nvPr/>
        </p:nvSpPr>
        <p:spPr>
          <a:xfrm>
            <a:off x="6678600" y="2433361"/>
            <a:ext cx="207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You and the teams who support you spend less time managing technology</a:t>
            </a:r>
            <a:endParaRPr sz="1000">
              <a:solidFill>
                <a:schemeClr val="accent1"/>
              </a:solidFill>
              <a:latin typeface="Lato"/>
              <a:ea typeface="Lato"/>
              <a:cs typeface="Lato"/>
              <a:sym typeface="Lato"/>
            </a:endParaRPr>
          </a:p>
        </p:txBody>
      </p:sp>
      <p:sp>
        <p:nvSpPr>
          <p:cNvPr id="2022" name="Google Shape;2022;p226"/>
          <p:cNvSpPr txBox="1"/>
          <p:nvPr/>
        </p:nvSpPr>
        <p:spPr>
          <a:xfrm>
            <a:off x="6678600" y="3291550"/>
            <a:ext cx="207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You don’t wait for other work to finish, if you need the results in half the time, simply scale up</a:t>
            </a:r>
            <a:endParaRPr sz="1000">
              <a:solidFill>
                <a:schemeClr val="accent1"/>
              </a:solidFill>
              <a:latin typeface="Lato"/>
              <a:ea typeface="Lato"/>
              <a:cs typeface="Lato"/>
              <a:sym typeface="Lato"/>
            </a:endParaRPr>
          </a:p>
        </p:txBody>
      </p:sp>
      <p:sp>
        <p:nvSpPr>
          <p:cNvPr id="2023" name="Google Shape;2023;p226"/>
          <p:cNvSpPr txBox="1"/>
          <p:nvPr/>
        </p:nvSpPr>
        <p:spPr>
          <a:xfrm>
            <a:off x="6678600" y="4134200"/>
            <a:ext cx="207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IT teams don’t need to spend time planning, procuring and setting up infrastructure</a:t>
            </a:r>
            <a:endParaRPr sz="10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nowflake 2023">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